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1"/>
  </p:notesMasterIdLst>
  <p:handoutMasterIdLst>
    <p:handoutMasterId r:id="rId42"/>
  </p:handoutMasterIdLst>
  <p:sldIdLst>
    <p:sldId id="520" r:id="rId2"/>
    <p:sldId id="522" r:id="rId3"/>
    <p:sldId id="525" r:id="rId4"/>
    <p:sldId id="527" r:id="rId5"/>
    <p:sldId id="548" r:id="rId6"/>
    <p:sldId id="549" r:id="rId7"/>
    <p:sldId id="550" r:id="rId8"/>
    <p:sldId id="551" r:id="rId9"/>
    <p:sldId id="552" r:id="rId10"/>
    <p:sldId id="553" r:id="rId11"/>
    <p:sldId id="554" r:id="rId12"/>
    <p:sldId id="555" r:id="rId13"/>
    <p:sldId id="556" r:id="rId14"/>
    <p:sldId id="557" r:id="rId15"/>
    <p:sldId id="558" r:id="rId16"/>
    <p:sldId id="559" r:id="rId17"/>
    <p:sldId id="560" r:id="rId18"/>
    <p:sldId id="561" r:id="rId19"/>
    <p:sldId id="562" r:id="rId20"/>
    <p:sldId id="563" r:id="rId21"/>
    <p:sldId id="564" r:id="rId22"/>
    <p:sldId id="565" r:id="rId23"/>
    <p:sldId id="566" r:id="rId24"/>
    <p:sldId id="570" r:id="rId25"/>
    <p:sldId id="569" r:id="rId26"/>
    <p:sldId id="567" r:id="rId27"/>
    <p:sldId id="568" r:id="rId28"/>
    <p:sldId id="571" r:id="rId29"/>
    <p:sldId id="572" r:id="rId30"/>
    <p:sldId id="573" r:id="rId31"/>
    <p:sldId id="574" r:id="rId32"/>
    <p:sldId id="576" r:id="rId33"/>
    <p:sldId id="575" r:id="rId34"/>
    <p:sldId id="577" r:id="rId35"/>
    <p:sldId id="578" r:id="rId36"/>
    <p:sldId id="579" r:id="rId37"/>
    <p:sldId id="580" r:id="rId38"/>
    <p:sldId id="581" r:id="rId39"/>
    <p:sldId id="582" r:id="rId40"/>
  </p:sldIdLst>
  <p:sldSz cx="9144000" cy="6858000" type="screen4x3"/>
  <p:notesSz cx="6769100" cy="9906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ox, Clive" initials="LC" lastIdx="1" clrIdx="0">
    <p:extLst>
      <p:ext uri="{19B8F6BF-5375-455C-9EA6-DF929625EA0E}">
        <p15:presenceInfo xmlns:p15="http://schemas.microsoft.com/office/powerpoint/2012/main" userId="S::clennox@marshall.usc.edu::804faafd-4a34-46a9-8c39-19e338e7eb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4" autoAdjust="0"/>
    <p:restoredTop sz="94624" autoAdjust="0"/>
  </p:normalViewPr>
  <p:slideViewPr>
    <p:cSldViewPr>
      <p:cViewPr varScale="1">
        <p:scale>
          <a:sx n="93" d="100"/>
          <a:sy n="93" d="100"/>
        </p:scale>
        <p:origin x="115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165-4E5C-9872-DA8C8457724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165-4E5C-9872-DA8C8457724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165-4E5C-9872-DA8C8457724D}"/>
            </c:ext>
          </c:extLst>
        </c:ser>
        <c:dLbls>
          <c:showLegendKey val="0"/>
          <c:showVal val="0"/>
          <c:showCatName val="0"/>
          <c:showSerName val="0"/>
          <c:showPercent val="0"/>
          <c:showBubbleSize val="0"/>
        </c:dLbls>
        <c:gapWidth val="150"/>
        <c:shape val="box"/>
        <c:axId val="457475024"/>
        <c:axId val="460870064"/>
        <c:axId val="79359936"/>
      </c:bar3DChart>
      <c:catAx>
        <c:axId val="457475024"/>
        <c:scaling>
          <c:orientation val="minMax"/>
        </c:scaling>
        <c:delete val="0"/>
        <c:axPos val="b"/>
        <c:numFmt formatCode="General" sourceLinked="1"/>
        <c:majorTickMark val="out"/>
        <c:minorTickMark val="none"/>
        <c:tickLblPos val="nextTo"/>
        <c:crossAx val="460870064"/>
        <c:crosses val="autoZero"/>
        <c:auto val="1"/>
        <c:lblAlgn val="ctr"/>
        <c:lblOffset val="100"/>
        <c:noMultiLvlLbl val="0"/>
      </c:catAx>
      <c:valAx>
        <c:axId val="460870064"/>
        <c:scaling>
          <c:orientation val="minMax"/>
        </c:scaling>
        <c:delete val="0"/>
        <c:axPos val="l"/>
        <c:majorGridlines/>
        <c:numFmt formatCode="General" sourceLinked="1"/>
        <c:majorTickMark val="out"/>
        <c:minorTickMark val="none"/>
        <c:tickLblPos val="nextTo"/>
        <c:crossAx val="457475024"/>
        <c:crosses val="autoZero"/>
        <c:crossBetween val="between"/>
      </c:valAx>
      <c:serAx>
        <c:axId val="79359936"/>
        <c:scaling>
          <c:orientation val="minMax"/>
        </c:scaling>
        <c:delete val="0"/>
        <c:axPos val="b"/>
        <c:majorTickMark val="out"/>
        <c:minorTickMark val="none"/>
        <c:tickLblPos val="nextTo"/>
        <c:crossAx val="46087006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vl1pPr>
          </a:lstStyle>
          <a:p>
            <a:endParaRPr lang="en-US"/>
          </a:p>
        </p:txBody>
      </p:sp>
      <p:sp>
        <p:nvSpPr>
          <p:cNvPr id="60419" name="Rectangle 3"/>
          <p:cNvSpPr>
            <a:spLocks noGrp="1" noChangeArrowheads="1"/>
          </p:cNvSpPr>
          <p:nvPr>
            <p:ph type="dt" sz="quarter" idx="1"/>
          </p:nvPr>
        </p:nvSpPr>
        <p:spPr bwMode="auto">
          <a:xfrm>
            <a:off x="3833813" y="0"/>
            <a:ext cx="2933700" cy="49530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vl1pPr>
          </a:lstStyle>
          <a:p>
            <a:endParaRPr lang="en-US"/>
          </a:p>
        </p:txBody>
      </p:sp>
      <p:sp>
        <p:nvSpPr>
          <p:cNvPr id="60420" name="Rectangle 4"/>
          <p:cNvSpPr>
            <a:spLocks noGrp="1" noChangeArrowheads="1"/>
          </p:cNvSpPr>
          <p:nvPr>
            <p:ph type="ftr" sz="quarter" idx="2"/>
          </p:nvPr>
        </p:nvSpPr>
        <p:spPr bwMode="auto">
          <a:xfrm>
            <a:off x="0" y="9409113"/>
            <a:ext cx="2933700" cy="49530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vl1pPr>
          </a:lstStyle>
          <a:p>
            <a:endParaRPr lang="en-US"/>
          </a:p>
        </p:txBody>
      </p:sp>
      <p:sp>
        <p:nvSpPr>
          <p:cNvPr id="60421" name="Rectangle 5"/>
          <p:cNvSpPr>
            <a:spLocks noGrp="1" noChangeArrowheads="1"/>
          </p:cNvSpPr>
          <p:nvPr>
            <p:ph type="sldNum" sz="quarter" idx="3"/>
          </p:nvPr>
        </p:nvSpPr>
        <p:spPr bwMode="auto">
          <a:xfrm>
            <a:off x="3833813" y="9409113"/>
            <a:ext cx="2933700" cy="49530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A5EF6E19-D760-4F09-8322-44E5C012D33E}" type="slidenum">
              <a:rPr lang="en-US"/>
              <a:pPr/>
              <a:t>‹#›</a:t>
            </a:fld>
            <a:endParaRPr lang="en-US"/>
          </a:p>
        </p:txBody>
      </p:sp>
    </p:spTree>
    <p:extLst>
      <p:ext uri="{BB962C8B-B14F-4D97-AF65-F5344CB8AC3E}">
        <p14:creationId xmlns:p14="http://schemas.microsoft.com/office/powerpoint/2010/main" val="3761069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vl1pPr>
          </a:lstStyle>
          <a:p>
            <a:endParaRPr lang="en-US"/>
          </a:p>
        </p:txBody>
      </p:sp>
      <p:sp>
        <p:nvSpPr>
          <p:cNvPr id="62467" name="Rectangle 3"/>
          <p:cNvSpPr>
            <a:spLocks noGrp="1" noChangeArrowheads="1"/>
          </p:cNvSpPr>
          <p:nvPr>
            <p:ph type="dt" idx="1"/>
          </p:nvPr>
        </p:nvSpPr>
        <p:spPr bwMode="auto">
          <a:xfrm>
            <a:off x="3833813" y="0"/>
            <a:ext cx="2933700" cy="49530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vl1pPr>
          </a:lstStyle>
          <a:p>
            <a:endParaRPr lang="en-US"/>
          </a:p>
        </p:txBody>
      </p:sp>
      <p:sp>
        <p:nvSpPr>
          <p:cNvPr id="87044" name="Rectangle 4"/>
          <p:cNvSpPr>
            <a:spLocks noGrp="1" noRot="1" noChangeAspect="1" noChangeArrowheads="1" noTextEdit="1"/>
          </p:cNvSpPr>
          <p:nvPr>
            <p:ph type="sldImg" idx="2"/>
          </p:nvPr>
        </p:nvSpPr>
        <p:spPr bwMode="auto">
          <a:xfrm>
            <a:off x="908050" y="742950"/>
            <a:ext cx="4953000" cy="371475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77863" y="4705350"/>
            <a:ext cx="5413375" cy="445770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9409113"/>
            <a:ext cx="2933700" cy="49530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vl1pPr>
          </a:lstStyle>
          <a:p>
            <a:endParaRPr lang="en-US"/>
          </a:p>
        </p:txBody>
      </p:sp>
      <p:sp>
        <p:nvSpPr>
          <p:cNvPr id="62471" name="Rectangle 7"/>
          <p:cNvSpPr>
            <a:spLocks noGrp="1" noChangeArrowheads="1"/>
          </p:cNvSpPr>
          <p:nvPr>
            <p:ph type="sldNum" sz="quarter" idx="5"/>
          </p:nvPr>
        </p:nvSpPr>
        <p:spPr bwMode="auto">
          <a:xfrm>
            <a:off x="3833813" y="9409113"/>
            <a:ext cx="2933700" cy="49530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4FEA8B91-C4BD-45C6-A111-697E22BE7C37}" type="slidenum">
              <a:rPr lang="en-US"/>
              <a:pPr/>
              <a:t>‹#›</a:t>
            </a:fld>
            <a:endParaRPr lang="en-US"/>
          </a:p>
        </p:txBody>
      </p:sp>
    </p:spTree>
    <p:extLst>
      <p:ext uri="{BB962C8B-B14F-4D97-AF65-F5344CB8AC3E}">
        <p14:creationId xmlns:p14="http://schemas.microsoft.com/office/powerpoint/2010/main" val="2890123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1030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30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9570813F-434E-47E7-8E29-581BD0B8C0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endParaRPr lang="en-US"/>
          </a:p>
        </p:txBody>
      </p:sp>
      <p:sp>
        <p:nvSpPr>
          <p:cNvPr id="5" name="Rectangle 70"/>
          <p:cNvSpPr>
            <a:spLocks noGrp="1" noChangeArrowheads="1"/>
          </p:cNvSpPr>
          <p:nvPr>
            <p:ph type="ftr" sz="quarter" idx="11"/>
          </p:nvPr>
        </p:nvSpPr>
        <p:spPr>
          <a:ln/>
        </p:spPr>
        <p:txBody>
          <a:bodyPr/>
          <a:lstStyle>
            <a:lvl1pPr>
              <a:defRPr/>
            </a:lvl1pPr>
          </a:lstStyle>
          <a:p>
            <a:endParaRPr lang="en-US"/>
          </a:p>
        </p:txBody>
      </p:sp>
      <p:sp>
        <p:nvSpPr>
          <p:cNvPr id="6" name="Rectangle 71"/>
          <p:cNvSpPr>
            <a:spLocks noGrp="1" noChangeArrowheads="1"/>
          </p:cNvSpPr>
          <p:nvPr>
            <p:ph type="sldNum" sz="quarter" idx="12"/>
          </p:nvPr>
        </p:nvSpPr>
        <p:spPr>
          <a:ln/>
        </p:spPr>
        <p:txBody>
          <a:bodyPr/>
          <a:lstStyle>
            <a:lvl1pPr>
              <a:defRPr/>
            </a:lvl1pPr>
          </a:lstStyle>
          <a:p>
            <a:fld id="{D5476776-04B0-4559-A3E0-ED223C0D69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endParaRPr lang="en-US"/>
          </a:p>
        </p:txBody>
      </p:sp>
      <p:sp>
        <p:nvSpPr>
          <p:cNvPr id="5" name="Rectangle 70"/>
          <p:cNvSpPr>
            <a:spLocks noGrp="1" noChangeArrowheads="1"/>
          </p:cNvSpPr>
          <p:nvPr>
            <p:ph type="ftr" sz="quarter" idx="11"/>
          </p:nvPr>
        </p:nvSpPr>
        <p:spPr>
          <a:ln/>
        </p:spPr>
        <p:txBody>
          <a:bodyPr/>
          <a:lstStyle>
            <a:lvl1pPr>
              <a:defRPr/>
            </a:lvl1pPr>
          </a:lstStyle>
          <a:p>
            <a:endParaRPr lang="en-US"/>
          </a:p>
        </p:txBody>
      </p:sp>
      <p:sp>
        <p:nvSpPr>
          <p:cNvPr id="6" name="Rectangle 71"/>
          <p:cNvSpPr>
            <a:spLocks noGrp="1" noChangeArrowheads="1"/>
          </p:cNvSpPr>
          <p:nvPr>
            <p:ph type="sldNum" sz="quarter" idx="12"/>
          </p:nvPr>
        </p:nvSpPr>
        <p:spPr>
          <a:ln/>
        </p:spPr>
        <p:txBody>
          <a:bodyPr/>
          <a:lstStyle>
            <a:lvl1pPr>
              <a:defRPr/>
            </a:lvl1pPr>
          </a:lstStyle>
          <a:p>
            <a:fld id="{FB65447F-552C-48F8-B172-BA1B9BBD290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69"/>
          <p:cNvSpPr>
            <a:spLocks noGrp="1" noChangeArrowheads="1"/>
          </p:cNvSpPr>
          <p:nvPr>
            <p:ph type="dt" sz="half" idx="10"/>
          </p:nvPr>
        </p:nvSpPr>
        <p:spPr>
          <a:ln/>
        </p:spPr>
        <p:txBody>
          <a:bodyPr/>
          <a:lstStyle>
            <a:lvl1pPr>
              <a:defRPr/>
            </a:lvl1pPr>
          </a:lstStyle>
          <a:p>
            <a:endParaRPr lang="en-US"/>
          </a:p>
        </p:txBody>
      </p:sp>
      <p:sp>
        <p:nvSpPr>
          <p:cNvPr id="5" name="Rectangle 70"/>
          <p:cNvSpPr>
            <a:spLocks noGrp="1" noChangeArrowheads="1"/>
          </p:cNvSpPr>
          <p:nvPr>
            <p:ph type="ftr" sz="quarter" idx="11"/>
          </p:nvPr>
        </p:nvSpPr>
        <p:spPr>
          <a:ln/>
        </p:spPr>
        <p:txBody>
          <a:bodyPr/>
          <a:lstStyle>
            <a:lvl1pPr>
              <a:defRPr/>
            </a:lvl1pPr>
          </a:lstStyle>
          <a:p>
            <a:endParaRPr lang="en-US"/>
          </a:p>
        </p:txBody>
      </p:sp>
      <p:sp>
        <p:nvSpPr>
          <p:cNvPr id="6" name="Rectangle 71"/>
          <p:cNvSpPr>
            <a:spLocks noGrp="1" noChangeArrowheads="1"/>
          </p:cNvSpPr>
          <p:nvPr>
            <p:ph type="sldNum" sz="quarter" idx="12"/>
          </p:nvPr>
        </p:nvSpPr>
        <p:spPr>
          <a:ln/>
        </p:spPr>
        <p:txBody>
          <a:bodyPr/>
          <a:lstStyle>
            <a:lvl1pPr>
              <a:defRPr/>
            </a:lvl1pPr>
          </a:lstStyle>
          <a:p>
            <a:fld id="{034B7419-3B0F-4576-9132-46F7675211C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39543-2034-4EF2-B96E-772DD51D527E}" type="slidenum">
              <a:rPr lang="en-US" smtClean="0"/>
              <a:pPr/>
              <a:t>‹#›</a:t>
            </a:fld>
            <a:endParaRPr lang="en-US"/>
          </a:p>
        </p:txBody>
      </p:sp>
      <p:graphicFrame>
        <p:nvGraphicFramePr>
          <p:cNvPr id="6" name="TPChart" hidden="1"/>
          <p:cNvGraphicFramePr/>
          <p:nvPr userDrawn="1">
            <p:extLst>
              <p:ext uri="{D42A27DB-BD31-4B8C-83A1-F6EECF244321}">
                <p14:modId xmlns:p14="http://schemas.microsoft.com/office/powerpoint/2010/main" val="363969015"/>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255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endParaRPr lang="en-US"/>
          </a:p>
        </p:txBody>
      </p:sp>
      <p:sp>
        <p:nvSpPr>
          <p:cNvPr id="5" name="Rectangle 70"/>
          <p:cNvSpPr>
            <a:spLocks noGrp="1" noChangeArrowheads="1"/>
          </p:cNvSpPr>
          <p:nvPr>
            <p:ph type="ftr" sz="quarter" idx="11"/>
          </p:nvPr>
        </p:nvSpPr>
        <p:spPr>
          <a:ln/>
        </p:spPr>
        <p:txBody>
          <a:bodyPr/>
          <a:lstStyle>
            <a:lvl1pPr>
              <a:defRPr/>
            </a:lvl1pPr>
          </a:lstStyle>
          <a:p>
            <a:endParaRPr lang="en-US"/>
          </a:p>
        </p:txBody>
      </p:sp>
      <p:sp>
        <p:nvSpPr>
          <p:cNvPr id="6" name="Rectangle 71"/>
          <p:cNvSpPr>
            <a:spLocks noGrp="1" noChangeArrowheads="1"/>
          </p:cNvSpPr>
          <p:nvPr>
            <p:ph type="sldNum" sz="quarter" idx="12"/>
          </p:nvPr>
        </p:nvSpPr>
        <p:spPr>
          <a:ln/>
        </p:spPr>
        <p:txBody>
          <a:bodyPr/>
          <a:lstStyle>
            <a:lvl1pPr>
              <a:defRPr/>
            </a:lvl1pPr>
          </a:lstStyle>
          <a:p>
            <a:fld id="{02A20E7D-C2AC-4543-A422-43CE0FE19A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endParaRPr lang="en-US"/>
          </a:p>
        </p:txBody>
      </p:sp>
      <p:sp>
        <p:nvSpPr>
          <p:cNvPr id="5" name="Rectangle 70"/>
          <p:cNvSpPr>
            <a:spLocks noGrp="1" noChangeArrowheads="1"/>
          </p:cNvSpPr>
          <p:nvPr>
            <p:ph type="ftr" sz="quarter" idx="11"/>
          </p:nvPr>
        </p:nvSpPr>
        <p:spPr>
          <a:ln/>
        </p:spPr>
        <p:txBody>
          <a:bodyPr/>
          <a:lstStyle>
            <a:lvl1pPr>
              <a:defRPr/>
            </a:lvl1pPr>
          </a:lstStyle>
          <a:p>
            <a:endParaRPr lang="en-US"/>
          </a:p>
        </p:txBody>
      </p:sp>
      <p:sp>
        <p:nvSpPr>
          <p:cNvPr id="6" name="Rectangle 71"/>
          <p:cNvSpPr>
            <a:spLocks noGrp="1" noChangeArrowheads="1"/>
          </p:cNvSpPr>
          <p:nvPr>
            <p:ph type="sldNum" sz="quarter" idx="12"/>
          </p:nvPr>
        </p:nvSpPr>
        <p:spPr>
          <a:ln/>
        </p:spPr>
        <p:txBody>
          <a:bodyPr/>
          <a:lstStyle>
            <a:lvl1pPr>
              <a:defRPr/>
            </a:lvl1pPr>
          </a:lstStyle>
          <a:p>
            <a:fld id="{410AE8A1-D161-4AD3-A34B-264D95695D9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endParaRPr lang="en-US"/>
          </a:p>
        </p:txBody>
      </p:sp>
      <p:sp>
        <p:nvSpPr>
          <p:cNvPr id="6" name="Rectangle 70"/>
          <p:cNvSpPr>
            <a:spLocks noGrp="1" noChangeArrowheads="1"/>
          </p:cNvSpPr>
          <p:nvPr>
            <p:ph type="ftr" sz="quarter" idx="11"/>
          </p:nvPr>
        </p:nvSpPr>
        <p:spPr>
          <a:ln/>
        </p:spPr>
        <p:txBody>
          <a:bodyPr/>
          <a:lstStyle>
            <a:lvl1pPr>
              <a:defRPr/>
            </a:lvl1pPr>
          </a:lstStyle>
          <a:p>
            <a:endParaRPr lang="en-US"/>
          </a:p>
        </p:txBody>
      </p:sp>
      <p:sp>
        <p:nvSpPr>
          <p:cNvPr id="7" name="Rectangle 71"/>
          <p:cNvSpPr>
            <a:spLocks noGrp="1" noChangeArrowheads="1"/>
          </p:cNvSpPr>
          <p:nvPr>
            <p:ph type="sldNum" sz="quarter" idx="12"/>
          </p:nvPr>
        </p:nvSpPr>
        <p:spPr>
          <a:ln/>
        </p:spPr>
        <p:txBody>
          <a:bodyPr/>
          <a:lstStyle>
            <a:lvl1pPr>
              <a:defRPr/>
            </a:lvl1pPr>
          </a:lstStyle>
          <a:p>
            <a:fld id="{2341E704-F7DD-43F0-BFD0-83A5909045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endParaRPr lang="en-US"/>
          </a:p>
        </p:txBody>
      </p:sp>
      <p:sp>
        <p:nvSpPr>
          <p:cNvPr id="8" name="Rectangle 70"/>
          <p:cNvSpPr>
            <a:spLocks noGrp="1" noChangeArrowheads="1"/>
          </p:cNvSpPr>
          <p:nvPr>
            <p:ph type="ftr" sz="quarter" idx="11"/>
          </p:nvPr>
        </p:nvSpPr>
        <p:spPr>
          <a:ln/>
        </p:spPr>
        <p:txBody>
          <a:bodyPr/>
          <a:lstStyle>
            <a:lvl1pPr>
              <a:defRPr/>
            </a:lvl1pPr>
          </a:lstStyle>
          <a:p>
            <a:endParaRPr lang="en-US"/>
          </a:p>
        </p:txBody>
      </p:sp>
      <p:sp>
        <p:nvSpPr>
          <p:cNvPr id="9" name="Rectangle 71"/>
          <p:cNvSpPr>
            <a:spLocks noGrp="1" noChangeArrowheads="1"/>
          </p:cNvSpPr>
          <p:nvPr>
            <p:ph type="sldNum" sz="quarter" idx="12"/>
          </p:nvPr>
        </p:nvSpPr>
        <p:spPr>
          <a:ln/>
        </p:spPr>
        <p:txBody>
          <a:bodyPr/>
          <a:lstStyle>
            <a:lvl1pPr>
              <a:defRPr/>
            </a:lvl1pPr>
          </a:lstStyle>
          <a:p>
            <a:fld id="{C66F9F58-D90C-4B9A-839B-9616A0849E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endParaRPr lang="en-US"/>
          </a:p>
        </p:txBody>
      </p:sp>
      <p:sp>
        <p:nvSpPr>
          <p:cNvPr id="4" name="Rectangle 70"/>
          <p:cNvSpPr>
            <a:spLocks noGrp="1" noChangeArrowheads="1"/>
          </p:cNvSpPr>
          <p:nvPr>
            <p:ph type="ftr" sz="quarter" idx="11"/>
          </p:nvPr>
        </p:nvSpPr>
        <p:spPr>
          <a:ln/>
        </p:spPr>
        <p:txBody>
          <a:bodyPr/>
          <a:lstStyle>
            <a:lvl1pPr>
              <a:defRPr/>
            </a:lvl1pPr>
          </a:lstStyle>
          <a:p>
            <a:endParaRPr lang="en-US"/>
          </a:p>
        </p:txBody>
      </p:sp>
      <p:sp>
        <p:nvSpPr>
          <p:cNvPr id="5" name="Rectangle 71"/>
          <p:cNvSpPr>
            <a:spLocks noGrp="1" noChangeArrowheads="1"/>
          </p:cNvSpPr>
          <p:nvPr>
            <p:ph type="sldNum" sz="quarter" idx="12"/>
          </p:nvPr>
        </p:nvSpPr>
        <p:spPr>
          <a:ln/>
        </p:spPr>
        <p:txBody>
          <a:bodyPr/>
          <a:lstStyle>
            <a:lvl1pPr>
              <a:defRPr/>
            </a:lvl1pPr>
          </a:lstStyle>
          <a:p>
            <a:fld id="{88E58D97-0366-4360-8A97-E031E315A1B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endParaRPr lang="en-US"/>
          </a:p>
        </p:txBody>
      </p:sp>
      <p:sp>
        <p:nvSpPr>
          <p:cNvPr id="3" name="Rectangle 70"/>
          <p:cNvSpPr>
            <a:spLocks noGrp="1" noChangeArrowheads="1"/>
          </p:cNvSpPr>
          <p:nvPr>
            <p:ph type="ftr" sz="quarter" idx="11"/>
          </p:nvPr>
        </p:nvSpPr>
        <p:spPr>
          <a:ln/>
        </p:spPr>
        <p:txBody>
          <a:bodyPr/>
          <a:lstStyle>
            <a:lvl1pPr>
              <a:defRPr/>
            </a:lvl1pPr>
          </a:lstStyle>
          <a:p>
            <a:endParaRPr lang="en-US"/>
          </a:p>
        </p:txBody>
      </p:sp>
      <p:sp>
        <p:nvSpPr>
          <p:cNvPr id="4" name="Rectangle 71"/>
          <p:cNvSpPr>
            <a:spLocks noGrp="1" noChangeArrowheads="1"/>
          </p:cNvSpPr>
          <p:nvPr>
            <p:ph type="sldNum" sz="quarter" idx="12"/>
          </p:nvPr>
        </p:nvSpPr>
        <p:spPr>
          <a:ln/>
        </p:spPr>
        <p:txBody>
          <a:bodyPr/>
          <a:lstStyle>
            <a:lvl1pPr>
              <a:defRPr/>
            </a:lvl1pPr>
          </a:lstStyle>
          <a:p>
            <a:fld id="{F5A18A86-0558-4621-BF57-2E21BB8F970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endParaRPr lang="en-US"/>
          </a:p>
        </p:txBody>
      </p:sp>
      <p:sp>
        <p:nvSpPr>
          <p:cNvPr id="6" name="Rectangle 70"/>
          <p:cNvSpPr>
            <a:spLocks noGrp="1" noChangeArrowheads="1"/>
          </p:cNvSpPr>
          <p:nvPr>
            <p:ph type="ftr" sz="quarter" idx="11"/>
          </p:nvPr>
        </p:nvSpPr>
        <p:spPr>
          <a:ln/>
        </p:spPr>
        <p:txBody>
          <a:bodyPr/>
          <a:lstStyle>
            <a:lvl1pPr>
              <a:defRPr/>
            </a:lvl1pPr>
          </a:lstStyle>
          <a:p>
            <a:endParaRPr lang="en-US"/>
          </a:p>
        </p:txBody>
      </p:sp>
      <p:sp>
        <p:nvSpPr>
          <p:cNvPr id="7" name="Rectangle 71"/>
          <p:cNvSpPr>
            <a:spLocks noGrp="1" noChangeArrowheads="1"/>
          </p:cNvSpPr>
          <p:nvPr>
            <p:ph type="sldNum" sz="quarter" idx="12"/>
          </p:nvPr>
        </p:nvSpPr>
        <p:spPr>
          <a:ln/>
        </p:spPr>
        <p:txBody>
          <a:bodyPr/>
          <a:lstStyle>
            <a:lvl1pPr>
              <a:defRPr/>
            </a:lvl1pPr>
          </a:lstStyle>
          <a:p>
            <a:fld id="{AFFAF932-44F7-44B4-8F07-80D2F516E2C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endParaRPr lang="en-US"/>
          </a:p>
        </p:txBody>
      </p:sp>
      <p:sp>
        <p:nvSpPr>
          <p:cNvPr id="6" name="Rectangle 70"/>
          <p:cNvSpPr>
            <a:spLocks noGrp="1" noChangeArrowheads="1"/>
          </p:cNvSpPr>
          <p:nvPr>
            <p:ph type="ftr" sz="quarter" idx="11"/>
          </p:nvPr>
        </p:nvSpPr>
        <p:spPr>
          <a:ln/>
        </p:spPr>
        <p:txBody>
          <a:bodyPr/>
          <a:lstStyle>
            <a:lvl1pPr>
              <a:defRPr/>
            </a:lvl1pPr>
          </a:lstStyle>
          <a:p>
            <a:endParaRPr lang="en-US"/>
          </a:p>
        </p:txBody>
      </p:sp>
      <p:sp>
        <p:nvSpPr>
          <p:cNvPr id="7" name="Rectangle 71"/>
          <p:cNvSpPr>
            <a:spLocks noGrp="1" noChangeArrowheads="1"/>
          </p:cNvSpPr>
          <p:nvPr>
            <p:ph type="sldNum" sz="quarter" idx="12"/>
          </p:nvPr>
        </p:nvSpPr>
        <p:spPr>
          <a:ln/>
        </p:spPr>
        <p:txBody>
          <a:bodyPr/>
          <a:lstStyle>
            <a:lvl1pPr>
              <a:defRPr/>
            </a:lvl1pPr>
          </a:lstStyle>
          <a:p>
            <a:fld id="{F6186A56-EAC8-4B11-9C55-876E7296CC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922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3528" y="3715"/>
              <a:ext cx="792" cy="521"/>
              <a:chOff x="3527" y="3715"/>
              <a:chExt cx="792" cy="521"/>
            </a:xfrm>
          </p:grpSpPr>
          <p:sp>
            <p:nvSpPr>
              <p:cNvPr id="922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922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922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922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922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922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922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922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923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923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923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923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923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923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923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923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923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924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924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924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924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924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924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924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924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924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924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925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925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925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925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925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925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925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925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925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926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926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926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926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926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926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926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926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926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926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927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927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927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927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927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927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927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045" name="Group 62"/>
              <p:cNvGrpSpPr>
                <a:grpSpLocks/>
              </p:cNvGrpSpPr>
              <p:nvPr/>
            </p:nvGrpSpPr>
            <p:grpSpPr bwMode="auto">
              <a:xfrm>
                <a:off x="5381" y="3085"/>
                <a:ext cx="227" cy="132"/>
                <a:chOff x="5381" y="3085"/>
                <a:chExt cx="227" cy="132"/>
              </a:xfrm>
            </p:grpSpPr>
            <p:sp>
              <p:nvSpPr>
                <p:cNvPr id="927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928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928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928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928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8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8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928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928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6EC39543-2034-4EF2-B96E-772DD51D527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DCB-DE90-4CD0-A789-D1FB505A643B}"/>
              </a:ext>
            </a:extLst>
          </p:cNvPr>
          <p:cNvSpPr>
            <a:spLocks noGrp="1"/>
          </p:cNvSpPr>
          <p:nvPr>
            <p:ph type="title"/>
          </p:nvPr>
        </p:nvSpPr>
        <p:spPr/>
        <p:txBody>
          <a:bodyPr/>
          <a:lstStyle/>
          <a:p>
            <a:r>
              <a:rPr lang="en-US" dirty="0"/>
              <a:t>Path analysis</a:t>
            </a:r>
          </a:p>
        </p:txBody>
      </p:sp>
      <p:sp>
        <p:nvSpPr>
          <p:cNvPr id="3" name="Content Placeholder 2">
            <a:extLst>
              <a:ext uri="{FF2B5EF4-FFF2-40B4-BE49-F238E27FC236}">
                <a16:creationId xmlns:a16="http://schemas.microsoft.com/office/drawing/2014/main" id="{B75486BF-F71A-4295-931B-7381F6D22CC1}"/>
              </a:ext>
            </a:extLst>
          </p:cNvPr>
          <p:cNvSpPr>
            <a:spLocks noGrp="1"/>
          </p:cNvSpPr>
          <p:nvPr>
            <p:ph idx="1"/>
          </p:nvPr>
        </p:nvSpPr>
        <p:spPr>
          <a:xfrm>
            <a:off x="457200" y="2133600"/>
            <a:ext cx="8229600" cy="3992563"/>
          </a:xfrm>
        </p:spPr>
        <p:txBody>
          <a:bodyPr/>
          <a:lstStyle/>
          <a:p>
            <a:r>
              <a:rPr lang="en-US" dirty="0"/>
              <a:t>We previously described a triangular system where Y</a:t>
            </a:r>
            <a:r>
              <a:rPr lang="en-US" baseline="-25000" dirty="0"/>
              <a:t>2</a:t>
            </a:r>
            <a:r>
              <a:rPr lang="en-US" dirty="0"/>
              <a:t> affects Y</a:t>
            </a:r>
            <a:r>
              <a:rPr lang="en-US" baseline="-25000" dirty="0"/>
              <a:t>1</a:t>
            </a:r>
            <a:r>
              <a:rPr lang="en-US" dirty="0"/>
              <a:t> but Y</a:t>
            </a:r>
            <a:r>
              <a:rPr lang="en-US" baseline="-25000" dirty="0"/>
              <a:t>1</a:t>
            </a:r>
            <a:r>
              <a:rPr lang="en-US" dirty="0"/>
              <a:t> does not affect Y</a:t>
            </a:r>
            <a:r>
              <a:rPr lang="en-US" baseline="-25000" dirty="0"/>
              <a:t>2</a:t>
            </a:r>
            <a:r>
              <a:rPr lang="en-US" dirty="0"/>
              <a:t> </a:t>
            </a:r>
          </a:p>
          <a:p>
            <a:pPr lvl="1" eaLnBrk="1" hangingPunct="1">
              <a:lnSpc>
                <a:spcPct val="80000"/>
              </a:lnSpc>
            </a:pPr>
            <a:r>
              <a:rPr lang="en-US" sz="2200" dirty="0"/>
              <a:t>Y</a:t>
            </a:r>
            <a:r>
              <a:rPr lang="en-US" sz="2200" baseline="-25000" dirty="0"/>
              <a:t>1</a:t>
            </a:r>
            <a:r>
              <a:rPr lang="en-US" sz="2200" dirty="0"/>
              <a:t> = a</a:t>
            </a:r>
            <a:r>
              <a:rPr lang="en-US" sz="2200" baseline="-25000" dirty="0"/>
              <a:t>0</a:t>
            </a:r>
            <a:r>
              <a:rPr lang="en-US" sz="2200" dirty="0"/>
              <a:t> + a</a:t>
            </a:r>
            <a:r>
              <a:rPr lang="en-US" sz="2200" baseline="-25000" dirty="0"/>
              <a:t>1</a:t>
            </a:r>
            <a:r>
              <a:rPr lang="en-US" sz="2200" dirty="0"/>
              <a:t> Y</a:t>
            </a:r>
            <a:r>
              <a:rPr lang="en-US" sz="2200" baseline="-25000" dirty="0"/>
              <a:t>2</a:t>
            </a:r>
            <a:r>
              <a:rPr lang="en-US" sz="2200" dirty="0"/>
              <a:t> + a</a:t>
            </a:r>
            <a:r>
              <a:rPr lang="en-US" sz="2200" baseline="-25000" dirty="0"/>
              <a:t>2</a:t>
            </a:r>
            <a:r>
              <a:rPr lang="en-US" sz="2200" dirty="0"/>
              <a:t> X + u</a:t>
            </a:r>
            <a:r>
              <a:rPr lang="en-US" sz="2200" baseline="-25000" dirty="0"/>
              <a:t>           </a:t>
            </a:r>
            <a:r>
              <a:rPr lang="en-US" sz="2200" dirty="0"/>
              <a:t>(1)</a:t>
            </a:r>
            <a:endParaRPr lang="en-US" sz="2200" baseline="-25000" dirty="0"/>
          </a:p>
          <a:p>
            <a:pPr lvl="1" eaLnBrk="1" hangingPunct="1">
              <a:lnSpc>
                <a:spcPct val="80000"/>
              </a:lnSpc>
            </a:pPr>
            <a:r>
              <a:rPr lang="en-US" sz="2200" dirty="0"/>
              <a:t>Y</a:t>
            </a:r>
            <a:r>
              <a:rPr lang="en-US" sz="2200" baseline="-25000" dirty="0"/>
              <a:t>2</a:t>
            </a:r>
            <a:r>
              <a:rPr lang="en-US" sz="2200" dirty="0"/>
              <a:t> = b</a:t>
            </a:r>
            <a:r>
              <a:rPr lang="en-US" sz="2200" baseline="-25000" dirty="0"/>
              <a:t>0</a:t>
            </a:r>
            <a:r>
              <a:rPr lang="en-US" sz="2200" dirty="0"/>
              <a:t> + b</a:t>
            </a:r>
            <a:r>
              <a:rPr lang="en-US" sz="2200" baseline="-25000" dirty="0"/>
              <a:t>1</a:t>
            </a:r>
            <a:r>
              <a:rPr lang="en-US" sz="2200" dirty="0"/>
              <a:t> X</a:t>
            </a:r>
            <a:r>
              <a:rPr lang="en-US" sz="2200" baseline="-25000" dirty="0"/>
              <a:t> </a:t>
            </a:r>
            <a:r>
              <a:rPr lang="en-US" sz="2200" dirty="0"/>
              <a:t>+ b</a:t>
            </a:r>
            <a:r>
              <a:rPr lang="en-US" sz="2200" baseline="-25000" dirty="0"/>
              <a:t>2</a:t>
            </a:r>
            <a:r>
              <a:rPr lang="en-US" sz="2200" dirty="0"/>
              <a:t> Z + v</a:t>
            </a:r>
            <a:r>
              <a:rPr lang="en-US" sz="2200" baseline="-25000" dirty="0"/>
              <a:t>              </a:t>
            </a:r>
            <a:r>
              <a:rPr lang="en-US" sz="2200" dirty="0"/>
              <a:t>(2)</a:t>
            </a:r>
            <a:endParaRPr lang="en-US" sz="2200" baseline="-25000" dirty="0"/>
          </a:p>
          <a:p>
            <a:r>
              <a:rPr lang="en-US" dirty="0"/>
              <a:t>Some researchers describe such a system as “path analysis” rather than instrumental variables estimation</a:t>
            </a:r>
          </a:p>
        </p:txBody>
      </p:sp>
      <p:sp>
        <p:nvSpPr>
          <p:cNvPr id="4" name="Slide Number Placeholder 3">
            <a:extLst>
              <a:ext uri="{FF2B5EF4-FFF2-40B4-BE49-F238E27FC236}">
                <a16:creationId xmlns:a16="http://schemas.microsoft.com/office/drawing/2014/main" id="{E7E82AC9-4A76-48B2-A398-9DD5CF79E21B}"/>
              </a:ext>
            </a:extLst>
          </p:cNvPr>
          <p:cNvSpPr>
            <a:spLocks noGrp="1"/>
          </p:cNvSpPr>
          <p:nvPr>
            <p:ph type="sldNum" sz="quarter" idx="12"/>
          </p:nvPr>
        </p:nvSpPr>
        <p:spPr/>
        <p:txBody>
          <a:bodyPr/>
          <a:lstStyle/>
          <a:p>
            <a:fld id="{02A20E7D-C2AC-4543-A422-43CE0FE19A5A}" type="slidenum">
              <a:rPr lang="en-US" smtClean="0"/>
              <a:pPr/>
              <a:t>1</a:t>
            </a:fld>
            <a:endParaRPr lang="en-US"/>
          </a:p>
        </p:txBody>
      </p:sp>
    </p:spTree>
    <p:extLst>
      <p:ext uri="{BB962C8B-B14F-4D97-AF65-F5344CB8AC3E}">
        <p14:creationId xmlns:p14="http://schemas.microsoft.com/office/powerpoint/2010/main" val="165673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E0BF-F05E-6A85-23F0-058E75EFFC0A}"/>
              </a:ext>
            </a:extLst>
          </p:cNvPr>
          <p:cNvSpPr>
            <a:spLocks noGrp="1"/>
          </p:cNvSpPr>
          <p:nvPr>
            <p:ph type="title"/>
          </p:nvPr>
        </p:nvSpPr>
        <p:spPr/>
        <p:txBody>
          <a:bodyPr/>
          <a:lstStyle/>
          <a:p>
            <a:r>
              <a:rPr lang="en-US" dirty="0"/>
              <a:t>Path analysis</a:t>
            </a:r>
          </a:p>
        </p:txBody>
      </p:sp>
      <p:sp>
        <p:nvSpPr>
          <p:cNvPr id="3" name="Content Placeholder 2">
            <a:extLst>
              <a:ext uri="{FF2B5EF4-FFF2-40B4-BE49-F238E27FC236}">
                <a16:creationId xmlns:a16="http://schemas.microsoft.com/office/drawing/2014/main" id="{50AFDC17-F3DF-21A2-AEFF-F9995B4198E7}"/>
              </a:ext>
            </a:extLst>
          </p:cNvPr>
          <p:cNvSpPr>
            <a:spLocks noGrp="1"/>
          </p:cNvSpPr>
          <p:nvPr>
            <p:ph idx="1"/>
          </p:nvPr>
        </p:nvSpPr>
        <p:spPr/>
        <p:txBody>
          <a:bodyPr/>
          <a:lstStyle/>
          <a:p>
            <a:r>
              <a:rPr lang="en-US" dirty="0"/>
              <a:t>What’s going on?</a:t>
            </a:r>
          </a:p>
          <a:p>
            <a:r>
              <a:rPr lang="en-US" dirty="0"/>
              <a:t>More importantly, how can researchers claim that path analysis (or structural equation modelling) is superior to OLS because it controls for endogeneity?</a:t>
            </a:r>
          </a:p>
        </p:txBody>
      </p:sp>
      <p:sp>
        <p:nvSpPr>
          <p:cNvPr id="4" name="Slide Number Placeholder 3">
            <a:extLst>
              <a:ext uri="{FF2B5EF4-FFF2-40B4-BE49-F238E27FC236}">
                <a16:creationId xmlns:a16="http://schemas.microsoft.com/office/drawing/2014/main" id="{DF42F6A9-22C6-A7DE-9F57-FCB89AF45169}"/>
              </a:ext>
            </a:extLst>
          </p:cNvPr>
          <p:cNvSpPr>
            <a:spLocks noGrp="1"/>
          </p:cNvSpPr>
          <p:nvPr>
            <p:ph type="sldNum" sz="quarter" idx="12"/>
          </p:nvPr>
        </p:nvSpPr>
        <p:spPr/>
        <p:txBody>
          <a:bodyPr/>
          <a:lstStyle/>
          <a:p>
            <a:fld id="{02A20E7D-C2AC-4543-A422-43CE0FE19A5A}" type="slidenum">
              <a:rPr lang="en-US" smtClean="0"/>
              <a:pPr/>
              <a:t>10</a:t>
            </a:fld>
            <a:endParaRPr lang="en-US"/>
          </a:p>
        </p:txBody>
      </p:sp>
    </p:spTree>
    <p:extLst>
      <p:ext uri="{BB962C8B-B14F-4D97-AF65-F5344CB8AC3E}">
        <p14:creationId xmlns:p14="http://schemas.microsoft.com/office/powerpoint/2010/main" val="279992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5932-04AA-C2B4-7819-AA985CE223F9}"/>
              </a:ext>
            </a:extLst>
          </p:cNvPr>
          <p:cNvSpPr>
            <a:spLocks noGrp="1"/>
          </p:cNvSpPr>
          <p:nvPr>
            <p:ph type="title"/>
          </p:nvPr>
        </p:nvSpPr>
        <p:spPr/>
        <p:txBody>
          <a:bodyPr/>
          <a:lstStyle/>
          <a:p>
            <a:r>
              <a:rPr lang="en-US" dirty="0"/>
              <a:t>Lennox and Payne-Mann (2023)</a:t>
            </a:r>
          </a:p>
        </p:txBody>
      </p:sp>
      <p:sp>
        <p:nvSpPr>
          <p:cNvPr id="4" name="Slide Number Placeholder 3">
            <a:extLst>
              <a:ext uri="{FF2B5EF4-FFF2-40B4-BE49-F238E27FC236}">
                <a16:creationId xmlns:a16="http://schemas.microsoft.com/office/drawing/2014/main" id="{E45B85AA-6D4A-6B79-0A4D-ABDABD7EB2FD}"/>
              </a:ext>
            </a:extLst>
          </p:cNvPr>
          <p:cNvSpPr>
            <a:spLocks noGrp="1"/>
          </p:cNvSpPr>
          <p:nvPr>
            <p:ph type="sldNum" sz="quarter" idx="12"/>
          </p:nvPr>
        </p:nvSpPr>
        <p:spPr/>
        <p:txBody>
          <a:bodyPr/>
          <a:lstStyle/>
          <a:p>
            <a:fld id="{02A20E7D-C2AC-4543-A422-43CE0FE19A5A}" type="slidenum">
              <a:rPr lang="en-US" smtClean="0"/>
              <a:pPr/>
              <a:t>11</a:t>
            </a:fld>
            <a:endParaRPr lang="en-US"/>
          </a:p>
        </p:txBody>
      </p:sp>
      <p:pic>
        <p:nvPicPr>
          <p:cNvPr id="6" name="Picture 5">
            <a:extLst>
              <a:ext uri="{FF2B5EF4-FFF2-40B4-BE49-F238E27FC236}">
                <a16:creationId xmlns:a16="http://schemas.microsoft.com/office/drawing/2014/main" id="{A4F4A5BD-2252-934B-EC47-2B46F4FB9A38}"/>
              </a:ext>
            </a:extLst>
          </p:cNvPr>
          <p:cNvPicPr>
            <a:picLocks noChangeAspect="1"/>
          </p:cNvPicPr>
          <p:nvPr/>
        </p:nvPicPr>
        <p:blipFill>
          <a:blip r:embed="rId2"/>
          <a:stretch>
            <a:fillRect/>
          </a:stretch>
        </p:blipFill>
        <p:spPr>
          <a:xfrm>
            <a:off x="228600" y="2057400"/>
            <a:ext cx="8839200" cy="4032091"/>
          </a:xfrm>
          <a:prstGeom prst="rect">
            <a:avLst/>
          </a:prstGeom>
        </p:spPr>
      </p:pic>
    </p:spTree>
    <p:extLst>
      <p:ext uri="{BB962C8B-B14F-4D97-AF65-F5344CB8AC3E}">
        <p14:creationId xmlns:p14="http://schemas.microsoft.com/office/powerpoint/2010/main" val="357672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ED3-7FDD-3D32-0937-FFA6D430DA00}"/>
              </a:ext>
            </a:extLst>
          </p:cNvPr>
          <p:cNvSpPr>
            <a:spLocks noGrp="1"/>
          </p:cNvSpPr>
          <p:nvPr>
            <p:ph type="title"/>
          </p:nvPr>
        </p:nvSpPr>
        <p:spPr/>
        <p:txBody>
          <a:bodyPr/>
          <a:lstStyle/>
          <a:p>
            <a:r>
              <a:rPr lang="en-US" dirty="0"/>
              <a:t>Lennox and Payne-Mann (2023)</a:t>
            </a:r>
          </a:p>
        </p:txBody>
      </p:sp>
      <p:sp>
        <p:nvSpPr>
          <p:cNvPr id="3" name="Content Placeholder 2">
            <a:extLst>
              <a:ext uri="{FF2B5EF4-FFF2-40B4-BE49-F238E27FC236}">
                <a16:creationId xmlns:a16="http://schemas.microsoft.com/office/drawing/2014/main" id="{ECCCDBC6-A402-A10C-F57C-C9F9F61F02F9}"/>
              </a:ext>
            </a:extLst>
          </p:cNvPr>
          <p:cNvSpPr>
            <a:spLocks noGrp="1"/>
          </p:cNvSpPr>
          <p:nvPr>
            <p:ph idx="1"/>
          </p:nvPr>
        </p:nvSpPr>
        <p:spPr/>
        <p:txBody>
          <a:bodyPr/>
          <a:lstStyle/>
          <a:p>
            <a:r>
              <a:rPr lang="en-US" sz="2200" dirty="0">
                <a:effectLst/>
                <a:latin typeface="Book Antiqua" panose="02040602050305030304" pitchFamily="18" charset="0"/>
                <a:ea typeface="Calibri" panose="020F0502020204030204" pitchFamily="34" charset="0"/>
                <a:cs typeface="Times New Roman" panose="02020603050405020304" pitchFamily="18" charset="0"/>
              </a:rPr>
              <a:t>Path analysis was invented by Sewall Wright in 1921 (Wright 1921) </a:t>
            </a:r>
          </a:p>
          <a:p>
            <a:pPr lvl="1"/>
            <a:r>
              <a:rPr lang="en-US" sz="1800" dirty="0">
                <a:effectLst/>
                <a:latin typeface="Book Antiqua" panose="02040602050305030304" pitchFamily="18" charset="0"/>
                <a:ea typeface="Calibri" panose="020F0502020204030204" pitchFamily="34" charset="0"/>
                <a:cs typeface="Times New Roman" panose="02020603050405020304" pitchFamily="18" charset="0"/>
              </a:rPr>
              <a:t>Page 557: </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“The present paper is an attempt to present a method of measuring the </a:t>
            </a:r>
            <a:r>
              <a:rPr lang="en-US" sz="1800" i="1" u="sng" dirty="0">
                <a:effectLst/>
                <a:latin typeface="Book Antiqua" panose="02040602050305030304" pitchFamily="18" charset="0"/>
                <a:ea typeface="Calibri" panose="020F0502020204030204" pitchFamily="34" charset="0"/>
                <a:cs typeface="Times New Roman" panose="02020603050405020304" pitchFamily="18" charset="0"/>
              </a:rPr>
              <a:t>direct influence</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 along each separate path in such a system and thus of finding the degree to which variation of a given </a:t>
            </a:r>
            <a:r>
              <a:rPr lang="en-US" sz="1800" i="1" u="sng" dirty="0">
                <a:effectLst/>
                <a:latin typeface="Book Antiqua" panose="02040602050305030304" pitchFamily="18" charset="0"/>
                <a:ea typeface="Calibri" panose="020F0502020204030204" pitchFamily="34" charset="0"/>
                <a:cs typeface="Times New Roman" panose="02020603050405020304" pitchFamily="18" charset="0"/>
              </a:rPr>
              <a:t>effect</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 is determined by each </a:t>
            </a:r>
            <a:r>
              <a:rPr lang="en-US" sz="1800" i="1" u="sng" dirty="0">
                <a:effectLst/>
                <a:latin typeface="Book Antiqua" panose="02040602050305030304" pitchFamily="18" charset="0"/>
                <a:ea typeface="Calibri" panose="020F0502020204030204" pitchFamily="34" charset="0"/>
                <a:cs typeface="Times New Roman" panose="02020603050405020304" pitchFamily="18" charset="0"/>
              </a:rPr>
              <a:t>particular cause.</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a:t>
            </a:r>
          </a:p>
          <a:p>
            <a:r>
              <a:rPr lang="en-US" sz="2200" dirty="0">
                <a:effectLst/>
                <a:latin typeface="Book Antiqua" panose="02040602050305030304" pitchFamily="18" charset="0"/>
                <a:ea typeface="Calibri" panose="020F0502020204030204" pitchFamily="34" charset="0"/>
                <a:cs typeface="Times New Roman" panose="02020603050405020304" pitchFamily="18" charset="0"/>
              </a:rPr>
              <a:t>Many published studies refer to path analysis as “causal modeling” (Dennis and </a:t>
            </a:r>
            <a:r>
              <a:rPr lang="en-US" sz="2200" dirty="0" err="1">
                <a:effectLst/>
                <a:latin typeface="Book Antiqua" panose="02040602050305030304" pitchFamily="18" charset="0"/>
                <a:ea typeface="Calibri" panose="020F0502020204030204" pitchFamily="34" charset="0"/>
                <a:cs typeface="Times New Roman" panose="02020603050405020304" pitchFamily="18" charset="0"/>
              </a:rPr>
              <a:t>Legerski</a:t>
            </a:r>
            <a:r>
              <a:rPr lang="en-US" sz="2200" dirty="0">
                <a:effectLst/>
                <a:latin typeface="Book Antiqua" panose="02040602050305030304" pitchFamily="18" charset="0"/>
                <a:ea typeface="Calibri" panose="020F0502020204030204" pitchFamily="34" charset="0"/>
                <a:cs typeface="Times New Roman" panose="02020603050405020304" pitchFamily="18" charset="0"/>
              </a:rPr>
              <a:t> 2006). </a:t>
            </a:r>
          </a:p>
          <a:p>
            <a:r>
              <a:rPr lang="en-US" sz="2200" dirty="0">
                <a:effectLst/>
                <a:latin typeface="Book Antiqua" panose="02040602050305030304" pitchFamily="18" charset="0"/>
                <a:cs typeface="Times New Roman" panose="02020603050405020304" pitchFamily="18" charset="0"/>
              </a:rPr>
              <a:t>However, not everyone agrees:</a:t>
            </a:r>
          </a:p>
          <a:p>
            <a:pPr lvl="1"/>
            <a:r>
              <a:rPr lang="en-US" sz="1800" i="1" dirty="0">
                <a:effectLst/>
                <a:latin typeface="Book Antiqua" panose="02040602050305030304" pitchFamily="18" charset="0"/>
                <a:ea typeface="Calibri" panose="020F0502020204030204" pitchFamily="34" charset="0"/>
                <a:cs typeface="Times New Roman" panose="02020603050405020304" pitchFamily="18" charset="0"/>
              </a:rPr>
              <a:t>“Path analysis is a methodological tool that helps researchers using quantitative (correlational) data to disentangle the various (causal) processes underlying a particular outcome.” (</a:t>
            </a:r>
            <a:r>
              <a:rPr lang="en-US" sz="1800" dirty="0" err="1">
                <a:effectLst/>
                <a:latin typeface="Book Antiqua" panose="02040602050305030304" pitchFamily="18" charset="0"/>
                <a:ea typeface="Calibri" panose="020F0502020204030204" pitchFamily="34" charset="0"/>
                <a:cs typeface="Times New Roman" panose="02020603050405020304" pitchFamily="18" charset="0"/>
              </a:rPr>
              <a:t>Lleras</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2005, p. 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Book Antiqua" panose="02040602050305030304" pitchFamily="18" charset="0"/>
                <a:ea typeface="Calibri" panose="020F0502020204030204" pitchFamily="34" charset="0"/>
                <a:cs typeface="Times New Roman" panose="02020603050405020304" pitchFamily="18" charset="0"/>
              </a:rPr>
              <a:t>“</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Path analysis focuses on the problem of interpretation and does not purport to be a method for discovering causes</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(Duncan 1966, page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4" name="Slide Number Placeholder 3">
            <a:extLst>
              <a:ext uri="{FF2B5EF4-FFF2-40B4-BE49-F238E27FC236}">
                <a16:creationId xmlns:a16="http://schemas.microsoft.com/office/drawing/2014/main" id="{A8A27515-F80A-3261-2EF1-A0DE5BB08028}"/>
              </a:ext>
            </a:extLst>
          </p:cNvPr>
          <p:cNvSpPr>
            <a:spLocks noGrp="1"/>
          </p:cNvSpPr>
          <p:nvPr>
            <p:ph type="sldNum" sz="quarter" idx="12"/>
          </p:nvPr>
        </p:nvSpPr>
        <p:spPr/>
        <p:txBody>
          <a:bodyPr/>
          <a:lstStyle/>
          <a:p>
            <a:fld id="{02A20E7D-C2AC-4543-A422-43CE0FE19A5A}" type="slidenum">
              <a:rPr lang="en-US" smtClean="0"/>
              <a:pPr/>
              <a:t>12</a:t>
            </a:fld>
            <a:endParaRPr lang="en-US"/>
          </a:p>
        </p:txBody>
      </p:sp>
    </p:spTree>
    <p:extLst>
      <p:ext uri="{BB962C8B-B14F-4D97-AF65-F5344CB8AC3E}">
        <p14:creationId xmlns:p14="http://schemas.microsoft.com/office/powerpoint/2010/main" val="254167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25B8-E6C2-B09D-A6FB-42FD4CB9927E}"/>
              </a:ext>
            </a:extLst>
          </p:cNvPr>
          <p:cNvSpPr>
            <a:spLocks noGrp="1"/>
          </p:cNvSpPr>
          <p:nvPr>
            <p:ph type="title"/>
          </p:nvPr>
        </p:nvSpPr>
        <p:spPr/>
        <p:txBody>
          <a:bodyPr/>
          <a:lstStyle/>
          <a:p>
            <a:r>
              <a:rPr lang="en-US" dirty="0"/>
              <a:t>Lennox and Payne-Mann (2023)</a:t>
            </a:r>
          </a:p>
        </p:txBody>
      </p:sp>
      <p:sp>
        <p:nvSpPr>
          <p:cNvPr id="3" name="Content Placeholder 2">
            <a:extLst>
              <a:ext uri="{FF2B5EF4-FFF2-40B4-BE49-F238E27FC236}">
                <a16:creationId xmlns:a16="http://schemas.microsoft.com/office/drawing/2014/main" id="{39C06A4D-460C-2CDF-4651-216C568E3EA9}"/>
              </a:ext>
            </a:extLst>
          </p:cNvPr>
          <p:cNvSpPr>
            <a:spLocks noGrp="1"/>
          </p:cNvSpPr>
          <p:nvPr>
            <p:ph idx="1"/>
          </p:nvPr>
        </p:nvSpPr>
        <p:spPr/>
        <p:txBody>
          <a:bodyPr/>
          <a:lstStyle/>
          <a:p>
            <a:r>
              <a:rPr lang="en-US" sz="2400" dirty="0">
                <a:effectLst/>
                <a:latin typeface="Book Antiqua" panose="02040602050305030304" pitchFamily="18" charset="0"/>
                <a:ea typeface="Calibri" panose="020F0502020204030204" pitchFamily="34" charset="0"/>
                <a:cs typeface="Times New Roman" panose="02020603050405020304" pitchFamily="18" charset="0"/>
              </a:rPr>
              <a:t>We begin by highlighting the links between path analysis, ordinary least squares (OLS), and instrumental variable (IV) estimation. </a:t>
            </a:r>
          </a:p>
          <a:p>
            <a:r>
              <a:rPr lang="en-US" sz="2400" dirty="0">
                <a:effectLst/>
                <a:latin typeface="Book Antiqua" panose="02040602050305030304" pitchFamily="18" charset="0"/>
                <a:ea typeface="Calibri" panose="020F0502020204030204" pitchFamily="34" charset="0"/>
                <a:cs typeface="Times New Roman" panose="02020603050405020304" pitchFamily="18" charset="0"/>
              </a:rPr>
              <a:t>We then survey how path analysis is used in the accounting literature. </a:t>
            </a:r>
          </a:p>
          <a:p>
            <a:r>
              <a:rPr lang="en-US" sz="2400" dirty="0">
                <a:effectLst/>
                <a:latin typeface="Book Antiqua" panose="02040602050305030304" pitchFamily="18" charset="0"/>
                <a:cs typeface="Times New Roman" panose="02020603050405020304" pitchFamily="18" charset="0"/>
              </a:rPr>
              <a:t>We conclude with five recommendations</a:t>
            </a:r>
            <a:endParaRPr lang="en-US" sz="2400" dirty="0"/>
          </a:p>
        </p:txBody>
      </p:sp>
      <p:sp>
        <p:nvSpPr>
          <p:cNvPr id="4" name="Slide Number Placeholder 3">
            <a:extLst>
              <a:ext uri="{FF2B5EF4-FFF2-40B4-BE49-F238E27FC236}">
                <a16:creationId xmlns:a16="http://schemas.microsoft.com/office/drawing/2014/main" id="{BC97B607-A752-6734-CEED-15278A208F00}"/>
              </a:ext>
            </a:extLst>
          </p:cNvPr>
          <p:cNvSpPr>
            <a:spLocks noGrp="1"/>
          </p:cNvSpPr>
          <p:nvPr>
            <p:ph type="sldNum" sz="quarter" idx="12"/>
          </p:nvPr>
        </p:nvSpPr>
        <p:spPr/>
        <p:txBody>
          <a:bodyPr/>
          <a:lstStyle/>
          <a:p>
            <a:fld id="{02A20E7D-C2AC-4543-A422-43CE0FE19A5A}" type="slidenum">
              <a:rPr lang="en-US" smtClean="0"/>
              <a:pPr/>
              <a:t>13</a:t>
            </a:fld>
            <a:endParaRPr lang="en-US"/>
          </a:p>
        </p:txBody>
      </p:sp>
    </p:spTree>
    <p:extLst>
      <p:ext uri="{BB962C8B-B14F-4D97-AF65-F5344CB8AC3E}">
        <p14:creationId xmlns:p14="http://schemas.microsoft.com/office/powerpoint/2010/main" val="243068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C7EB-F0A5-11F6-13F3-400B252D93DD}"/>
              </a:ext>
            </a:extLst>
          </p:cNvPr>
          <p:cNvSpPr>
            <a:spLocks noGrp="1"/>
          </p:cNvSpPr>
          <p:nvPr>
            <p:ph type="title"/>
          </p:nvPr>
        </p:nvSpPr>
        <p:spPr/>
        <p:txBody>
          <a:bodyPr/>
          <a:lstStyle/>
          <a:p>
            <a:r>
              <a:rPr lang="en-US" dirty="0"/>
              <a:t>Lennox and Payne-Mann (2023)</a:t>
            </a:r>
          </a:p>
        </p:txBody>
      </p:sp>
      <p:sp>
        <p:nvSpPr>
          <p:cNvPr id="3" name="Content Placeholder 2">
            <a:extLst>
              <a:ext uri="{FF2B5EF4-FFF2-40B4-BE49-F238E27FC236}">
                <a16:creationId xmlns:a16="http://schemas.microsoft.com/office/drawing/2014/main" id="{69EE0082-E09B-77C7-2030-D5DFB7252637}"/>
              </a:ext>
            </a:extLst>
          </p:cNvPr>
          <p:cNvSpPr>
            <a:spLocks noGrp="1"/>
          </p:cNvSpPr>
          <p:nvPr>
            <p:ph idx="1"/>
          </p:nvPr>
        </p:nvSpPr>
        <p:spPr/>
        <p:txBody>
          <a:bodyPr/>
          <a:lstStyle/>
          <a:p>
            <a:endParaRPr lang="en-US" dirty="0"/>
          </a:p>
          <a:p>
            <a:pPr marL="0" indent="0">
              <a:buNone/>
            </a:pPr>
            <a:endParaRPr lang="en-US" dirty="0"/>
          </a:p>
          <a:p>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Y</a:t>
            </a:r>
            <a:r>
              <a:rPr lang="en-US" sz="2400" baseline="-25000" dirty="0">
                <a:effectLst/>
                <a:latin typeface="Book Antiqua" panose="02040602050305030304" pitchFamily="18" charset="0"/>
                <a:ea typeface="Calibri" panose="020F0502020204030204" pitchFamily="34" charset="0"/>
                <a:cs typeface="Times New Roman" panose="02020603050405020304" pitchFamily="18" charset="0"/>
              </a:rPr>
              <a:t>2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variable is typically called a “mediator” in path analysis, whereas it is called an endogenous regressor in econometrics. </a:t>
            </a:r>
          </a:p>
          <a:p>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Y</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 </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comprises an exogenous component (β</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1</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 β</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Z</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β</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3</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X) that is uncorrelated with u</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1</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(because Z and X are exogenous) and an unobserved component (u</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that is potentially correlated with u</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1</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p>
          <a:p>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The presence (or absence) of endogeneity bias therefore hinges on whether u</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is correlated with u</a:t>
            </a:r>
            <a:r>
              <a:rPr lang="en-US" sz="24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1</a:t>
            </a:r>
            <a:r>
              <a:rPr lang="en-US" sz="24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endParaRPr lang="en-US" sz="2400"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266190BE-433F-B208-3D8D-D20990D5C370}"/>
              </a:ext>
            </a:extLst>
          </p:cNvPr>
          <p:cNvSpPr>
            <a:spLocks noGrp="1"/>
          </p:cNvSpPr>
          <p:nvPr>
            <p:ph type="sldNum" sz="quarter" idx="12"/>
          </p:nvPr>
        </p:nvSpPr>
        <p:spPr/>
        <p:txBody>
          <a:bodyPr/>
          <a:lstStyle/>
          <a:p>
            <a:fld id="{02A20E7D-C2AC-4543-A422-43CE0FE19A5A}" type="slidenum">
              <a:rPr lang="en-US" smtClean="0"/>
              <a:pPr/>
              <a:t>14</a:t>
            </a:fld>
            <a:endParaRPr lang="en-US" dirty="0"/>
          </a:p>
        </p:txBody>
      </p:sp>
      <p:pic>
        <p:nvPicPr>
          <p:cNvPr id="6" name="Picture 5">
            <a:extLst>
              <a:ext uri="{FF2B5EF4-FFF2-40B4-BE49-F238E27FC236}">
                <a16:creationId xmlns:a16="http://schemas.microsoft.com/office/drawing/2014/main" id="{E57B6AA2-295D-6E93-818E-AC217914D8DF}"/>
              </a:ext>
            </a:extLst>
          </p:cNvPr>
          <p:cNvPicPr>
            <a:picLocks noChangeAspect="1"/>
          </p:cNvPicPr>
          <p:nvPr/>
        </p:nvPicPr>
        <p:blipFill>
          <a:blip r:embed="rId2"/>
          <a:stretch>
            <a:fillRect/>
          </a:stretch>
        </p:blipFill>
        <p:spPr>
          <a:xfrm>
            <a:off x="2209800" y="1536700"/>
            <a:ext cx="4572000" cy="1249899"/>
          </a:xfrm>
          <a:prstGeom prst="rect">
            <a:avLst/>
          </a:prstGeom>
        </p:spPr>
      </p:pic>
    </p:spTree>
    <p:extLst>
      <p:ext uri="{BB962C8B-B14F-4D97-AF65-F5344CB8AC3E}">
        <p14:creationId xmlns:p14="http://schemas.microsoft.com/office/powerpoint/2010/main" val="117633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148C-B022-0D7A-FCC6-3E368FBD7EF4}"/>
              </a:ext>
            </a:extLst>
          </p:cNvPr>
          <p:cNvSpPr>
            <a:spLocks noGrp="1"/>
          </p:cNvSpPr>
          <p:nvPr>
            <p:ph type="title"/>
          </p:nvPr>
        </p:nvSpPr>
        <p:spPr/>
        <p:txBody>
          <a:bodyPr/>
          <a:lstStyle/>
          <a:p>
            <a:r>
              <a:rPr lang="en-US" dirty="0"/>
              <a:t>Lennox and Payne-Mann (2023)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F7F56-E58C-A2EF-4C85-5047F742752B}"/>
                  </a:ext>
                </a:extLst>
              </p:cNvPr>
              <p:cNvSpPr>
                <a:spLocks noGrp="1"/>
              </p:cNvSpPr>
              <p:nvPr>
                <p:ph idx="1"/>
              </p:nvPr>
            </p:nvSpPr>
            <p:spPr/>
            <p:txBody>
              <a:bodyPr/>
              <a:lstStyle/>
              <a:p>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The intuition for two-stage-least squares (2SLS) is to remove u</a:t>
                </a:r>
                <a:r>
                  <a:rPr lang="en-US" sz="22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a:t>
                </a:r>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by replacing the actual value of Y</a:t>
                </a:r>
                <a:r>
                  <a:rPr lang="en-US" sz="22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 </a:t>
                </a:r>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with its predicted value (</a:t>
                </a:r>
                <a14:m>
                  <m:oMath xmlns:m="http://schemas.openxmlformats.org/officeDocument/2006/math">
                    <m:acc>
                      <m:accPr>
                        <m:chr m:val="̂"/>
                        <m:ctrlPr>
                          <a:rPr lang="en-US" sz="2200" i="1">
                            <a:effectLst>
                              <a:outerShdw blurRad="38100" dist="38100" dir="2700000" algn="tl">
                                <a:srgbClr val="000000">
                                  <a:alpha val="43137"/>
                                </a:srgbClr>
                              </a:outerShdw>
                            </a:effectLst>
                            <a:latin typeface="Cambria Math" panose="02040503050406030204" pitchFamily="18" charset="0"/>
                          </a:rPr>
                        </m:ctrlPr>
                      </m:accPr>
                      <m:e>
                        <m:r>
                          <a:rPr lang="en-US" sz="2200" i="1">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Times New Roman" panose="02020603050405020304" pitchFamily="18" charset="0"/>
                          </a:rPr>
                          <m:t>𝑌</m:t>
                        </m:r>
                      </m:e>
                    </m:acc>
                  </m:oMath>
                </a14:m>
                <a:r>
                  <a:rPr lang="en-US" sz="22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a:t>
                </a:r>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p>
              <a:p>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Most path analysis studies do not have exclusion restrictions on the covariates and thus rely on the assumption of uncorrelated errors for identification. </a:t>
                </a:r>
              </a:p>
              <a:p>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The assumption of uncorrelated errors implies that Y</a:t>
                </a:r>
                <a:r>
                  <a:rPr lang="en-US" sz="22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 </a:t>
                </a:r>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is assumed to be exogenous (i.e., </a:t>
                </a:r>
                <a:r>
                  <a:rPr lang="en-US" sz="2200"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cov</a:t>
                </a:r>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(Y</a:t>
                </a:r>
                <a:r>
                  <a:rPr lang="en-US" sz="22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2</a:t>
                </a:r>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u</a:t>
                </a:r>
                <a:r>
                  <a:rPr lang="en-US" sz="2200" baseline="-250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1</a:t>
                </a:r>
                <a:r>
                  <a:rPr lang="en-US" sz="22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 0), which is equivalent to assuming away the endogeneity problem. </a:t>
                </a:r>
                <a:endParaRPr lang="en-US" sz="2200" dirty="0">
                  <a:effectLst>
                    <a:outerShdw blurRad="38100" dist="38100" dir="2700000" algn="tl">
                      <a:srgbClr val="000000">
                        <a:alpha val="43137"/>
                      </a:srgbClr>
                    </a:outerShdw>
                  </a:effectLst>
                </a:endParaRPr>
              </a:p>
            </p:txBody>
          </p:sp>
        </mc:Choice>
        <mc:Fallback xmlns="">
          <p:sp>
            <p:nvSpPr>
              <p:cNvPr id="3" name="Content Placeholder 2">
                <a:extLst>
                  <a:ext uri="{FF2B5EF4-FFF2-40B4-BE49-F238E27FC236}">
                    <a16:creationId xmlns:a16="http://schemas.microsoft.com/office/drawing/2014/main" id="{E2AF7F56-E58C-A2EF-4C85-5047F742752B}"/>
                  </a:ext>
                </a:extLst>
              </p:cNvPr>
              <p:cNvSpPr>
                <a:spLocks noGrp="1" noRot="1" noChangeAspect="1" noMove="1" noResize="1" noEditPoints="1" noAdjustHandles="1" noChangeArrowheads="1" noChangeShapeType="1" noTextEdit="1"/>
              </p:cNvSpPr>
              <p:nvPr>
                <p:ph idx="1"/>
              </p:nvPr>
            </p:nvSpPr>
            <p:spPr>
              <a:blipFill>
                <a:blip r:embed="rId2"/>
                <a:stretch>
                  <a:fillRect l="-519" t="-9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7A05094-D61D-2166-372B-4CEFEAD8E7FF}"/>
              </a:ext>
            </a:extLst>
          </p:cNvPr>
          <p:cNvSpPr>
            <a:spLocks noGrp="1"/>
          </p:cNvSpPr>
          <p:nvPr>
            <p:ph type="sldNum" sz="quarter" idx="12"/>
          </p:nvPr>
        </p:nvSpPr>
        <p:spPr/>
        <p:txBody>
          <a:bodyPr/>
          <a:lstStyle/>
          <a:p>
            <a:fld id="{02A20E7D-C2AC-4543-A422-43CE0FE19A5A}" type="slidenum">
              <a:rPr lang="en-US" smtClean="0"/>
              <a:pPr/>
              <a:t>15</a:t>
            </a:fld>
            <a:endParaRPr lang="en-US"/>
          </a:p>
        </p:txBody>
      </p:sp>
    </p:spTree>
    <p:extLst>
      <p:ext uri="{BB962C8B-B14F-4D97-AF65-F5344CB8AC3E}">
        <p14:creationId xmlns:p14="http://schemas.microsoft.com/office/powerpoint/2010/main" val="253322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1329-5A1F-4395-7A15-55751363460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1B6FB76-07D9-5E6C-AE09-030F21EBA4EB}"/>
              </a:ext>
            </a:extLst>
          </p:cNvPr>
          <p:cNvSpPr>
            <a:spLocks noGrp="1"/>
          </p:cNvSpPr>
          <p:nvPr>
            <p:ph idx="1"/>
          </p:nvPr>
        </p:nvSpPr>
        <p:spPr/>
        <p:txBody>
          <a:bodyPr/>
          <a:lstStyle/>
          <a:p>
            <a:pPr lvl="1" eaLnBrk="1" hangingPunct="1">
              <a:lnSpc>
                <a:spcPct val="80000"/>
              </a:lnSpc>
            </a:pPr>
            <a:r>
              <a:rPr lang="en-US" dirty="0" err="1">
                <a:effectLst>
                  <a:outerShdw blurRad="38100" dist="38100" dir="2700000" algn="tl">
                    <a:srgbClr val="000000">
                      <a:alpha val="43137"/>
                    </a:srgbClr>
                  </a:outerShdw>
                </a:effectLst>
              </a:rPr>
              <a:t>lnaf</a:t>
            </a:r>
            <a:r>
              <a:rPr lang="en-US" dirty="0">
                <a:effectLst>
                  <a:outerShdw blurRad="38100" dist="38100" dir="2700000" algn="tl">
                    <a:srgbClr val="000000">
                      <a:alpha val="43137"/>
                    </a:srgbClr>
                  </a:outerShdw>
                </a:effectLst>
              </a:rPr>
              <a:t> = a</a:t>
            </a:r>
            <a:r>
              <a:rPr lang="en-US" baseline="-25000" dirty="0">
                <a:effectLst>
                  <a:outerShdw blurRad="38100" dist="38100" dir="2700000" algn="tl">
                    <a:srgbClr val="000000">
                      <a:alpha val="43137"/>
                    </a:srgbClr>
                  </a:outerShdw>
                </a:effectLst>
              </a:rPr>
              <a:t>0</a:t>
            </a:r>
            <a:r>
              <a:rPr lang="en-US" dirty="0">
                <a:effectLst>
                  <a:outerShdw blurRad="38100" dist="38100" dir="2700000" algn="tl">
                    <a:srgbClr val="000000">
                      <a:alpha val="43137"/>
                    </a:srgbClr>
                  </a:outerShdw>
                </a:effectLst>
              </a:rPr>
              <a:t> + a</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lnta</a:t>
            </a:r>
            <a:r>
              <a:rPr lang="en-US" dirty="0">
                <a:effectLst>
                  <a:outerShdw blurRad="38100" dist="38100" dir="2700000" algn="tl">
                    <a:srgbClr val="000000">
                      <a:alpha val="43137"/>
                    </a:srgbClr>
                  </a:outerShdw>
                </a:effectLst>
              </a:rPr>
              <a:t> + a</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lnsales</a:t>
            </a:r>
            <a:r>
              <a:rPr lang="en-US" dirty="0">
                <a:effectLst>
                  <a:outerShdw blurRad="38100" dist="38100" dir="2700000" algn="tl">
                    <a:srgbClr val="000000">
                      <a:alpha val="43137"/>
                    </a:srgbClr>
                  </a:outerShdw>
                </a:effectLst>
              </a:rPr>
              <a:t> + u</a:t>
            </a:r>
            <a:r>
              <a:rPr lang="en-US" baseline="-25000" dirty="0">
                <a:effectLst>
                  <a:outerShdw blurRad="38100" dist="38100" dir="2700000" algn="tl">
                    <a:srgbClr val="000000">
                      <a:alpha val="43137"/>
                    </a:srgbClr>
                  </a:outerShdw>
                </a:effectLst>
              </a:rPr>
              <a:t>           </a:t>
            </a:r>
          </a:p>
          <a:p>
            <a:pPr lvl="1" eaLnBrk="1" hangingPunct="1">
              <a:lnSpc>
                <a:spcPct val="80000"/>
              </a:lnSpc>
            </a:pPr>
            <a:r>
              <a:rPr lang="en-US" dirty="0" err="1">
                <a:effectLst>
                  <a:outerShdw blurRad="38100" dist="38100" dir="2700000" algn="tl">
                    <a:srgbClr val="000000">
                      <a:alpha val="43137"/>
                    </a:srgbClr>
                  </a:outerShdw>
                </a:effectLst>
              </a:rPr>
              <a:t>lnta</a:t>
            </a:r>
            <a:r>
              <a:rPr lang="en-US" dirty="0">
                <a:effectLst>
                  <a:outerShdw blurRad="38100" dist="38100" dir="2700000" algn="tl">
                    <a:srgbClr val="000000">
                      <a:alpha val="43137"/>
                    </a:srgbClr>
                  </a:outerShdw>
                </a:effectLst>
              </a:rPr>
              <a:t> = b</a:t>
            </a:r>
            <a:r>
              <a:rPr lang="en-US" baseline="-25000" dirty="0">
                <a:effectLst>
                  <a:outerShdw blurRad="38100" dist="38100" dir="2700000" algn="tl">
                    <a:srgbClr val="000000">
                      <a:alpha val="43137"/>
                    </a:srgbClr>
                  </a:outerShdw>
                </a:effectLst>
              </a:rPr>
              <a:t>0</a:t>
            </a:r>
            <a:r>
              <a:rPr lang="en-US" dirty="0">
                <a:effectLst>
                  <a:outerShdw blurRad="38100" dist="38100" dir="2700000" algn="tl">
                    <a:srgbClr val="000000">
                      <a:alpha val="43137"/>
                    </a:srgbClr>
                  </a:outerShdw>
                </a:effectLst>
              </a:rPr>
              <a:t> + b</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ln_sales</a:t>
            </a:r>
            <a:r>
              <a:rPr lang="en-US" baseline="-25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v</a:t>
            </a:r>
            <a:r>
              <a:rPr lang="en-US" baseline="-25000" dirty="0">
                <a:effectLst>
                  <a:outerShdw blurRad="38100" dist="38100" dir="2700000" algn="tl">
                    <a:srgbClr val="000000">
                      <a:alpha val="43137"/>
                    </a:srgbClr>
                  </a:outerShdw>
                </a:effectLst>
              </a:rPr>
              <a:t>             </a:t>
            </a:r>
            <a:endParaRPr lang="en-US" dirty="0"/>
          </a:p>
          <a:p>
            <a:pPr eaLnBrk="1" hangingPunct="1">
              <a:lnSpc>
                <a:spcPct val="80000"/>
              </a:lnSpc>
            </a:pPr>
            <a:endParaRPr lang="en-US" sz="2600" dirty="0">
              <a:effectLst>
                <a:outerShdw blurRad="38100" dist="38100" dir="2700000" algn="tl">
                  <a:srgbClr val="000000">
                    <a:alpha val="43137"/>
                  </a:srgbClr>
                </a:outerShdw>
              </a:effectLst>
            </a:endParaRPr>
          </a:p>
          <a:p>
            <a:pPr eaLnBrk="1" hangingPunct="1">
              <a:lnSpc>
                <a:spcPct val="80000"/>
              </a:lnSpc>
            </a:pPr>
            <a:r>
              <a:rPr lang="en-US" sz="2600" dirty="0">
                <a:effectLst>
                  <a:outerShdw blurRad="38100" dist="38100" dir="2700000" algn="tl">
                    <a:srgbClr val="000000">
                      <a:alpha val="43137"/>
                    </a:srgbClr>
                  </a:outerShdw>
                </a:effectLst>
              </a:rPr>
              <a:t>This system is “under-identified”</a:t>
            </a:r>
          </a:p>
          <a:p>
            <a:pPr lvl="1"/>
            <a:r>
              <a:rPr lang="en-US" sz="2400" dirty="0">
                <a:solidFill>
                  <a:srgbClr val="FF0000"/>
                </a:solidFill>
                <a:effectLst>
                  <a:outerShdw blurRad="38100" dist="38100" dir="2700000" algn="tl">
                    <a:srgbClr val="000000">
                      <a:alpha val="43137"/>
                    </a:srgbClr>
                  </a:outerShdw>
                </a:effectLst>
              </a:rPr>
              <a:t>regress </a:t>
            </a:r>
            <a:r>
              <a:rPr lang="en-US" sz="2400" dirty="0" err="1">
                <a:solidFill>
                  <a:srgbClr val="FF0000"/>
                </a:solidFill>
                <a:effectLst>
                  <a:outerShdw blurRad="38100" dist="38100" dir="2700000" algn="tl">
                    <a:srgbClr val="000000">
                      <a:alpha val="43137"/>
                    </a:srgbClr>
                  </a:outerShdw>
                </a:effectLst>
              </a:rPr>
              <a:t>lnaf</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if miss==0</a:t>
            </a:r>
          </a:p>
          <a:p>
            <a:pPr lvl="1"/>
            <a:r>
              <a:rPr lang="en-US" sz="2400" dirty="0" err="1">
                <a:solidFill>
                  <a:srgbClr val="FF0000"/>
                </a:solidFill>
                <a:effectLst>
                  <a:outerShdw blurRad="38100" dist="38100" dir="2700000" algn="tl">
                    <a:srgbClr val="000000">
                      <a:alpha val="43137"/>
                    </a:srgbClr>
                  </a:outerShdw>
                </a:effectLst>
              </a:rPr>
              <a:t>sem</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lnaf</a:t>
            </a:r>
            <a:r>
              <a:rPr lang="en-US" sz="2400" dirty="0">
                <a:solidFill>
                  <a:srgbClr val="FF0000"/>
                </a:solidFill>
                <a:effectLst>
                  <a:outerShdw blurRad="38100" dist="38100" dir="2700000" algn="tl">
                    <a:srgbClr val="000000">
                      <a:alpha val="43137"/>
                    </a:srgbClr>
                  </a:outerShdw>
                </a:effectLst>
              </a:rPr>
              <a:t> &lt;-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&lt;-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if miss==0</a:t>
            </a:r>
          </a:p>
          <a:p>
            <a:r>
              <a:rPr lang="en-US" sz="2800" dirty="0">
                <a:effectLst>
                  <a:outerShdw blurRad="38100" dist="38100" dir="2700000" algn="tl">
                    <a:srgbClr val="000000">
                      <a:alpha val="43137"/>
                    </a:srgbClr>
                  </a:outerShdw>
                </a:effectLst>
              </a:rPr>
              <a:t>It is estimated by imposing the assumption of uncorrelated errors (</a:t>
            </a:r>
            <a:r>
              <a:rPr lang="en-US" sz="2800" dirty="0" err="1">
                <a:effectLst>
                  <a:outerShdw blurRad="38100" dist="38100" dir="2700000" algn="tl">
                    <a:srgbClr val="000000">
                      <a:alpha val="43137"/>
                    </a:srgbClr>
                  </a:outerShdw>
                </a:effectLst>
              </a:rPr>
              <a:t>cov</a:t>
            </a:r>
            <a:r>
              <a:rPr lang="en-US" sz="2800" dirty="0">
                <a:effectLst>
                  <a:outerShdw blurRad="38100" dist="38100" dir="2700000" algn="tl">
                    <a:srgbClr val="000000">
                      <a:alpha val="43137"/>
                    </a:srgbClr>
                  </a:outerShdw>
                </a:effectLst>
              </a:rPr>
              <a:t> u v) = 0) which is equivalent to assuming away the endogeneity problem</a:t>
            </a:r>
          </a:p>
          <a:p>
            <a:r>
              <a:rPr lang="en-US" sz="2800" dirty="0">
                <a:effectLst>
                  <a:outerShdw blurRad="38100" dist="38100" dir="2700000" algn="tl">
                    <a:srgbClr val="000000">
                      <a:alpha val="43137"/>
                    </a:srgbClr>
                  </a:outerShdw>
                </a:effectLst>
              </a:rPr>
              <a:t>Thus SEM gives the same output as OLS</a:t>
            </a:r>
          </a:p>
          <a:p>
            <a:pPr lvl="1"/>
            <a:endParaRPr lang="en-US" sz="2400" dirty="0">
              <a:solidFill>
                <a:srgbClr val="FF0000"/>
              </a:solidFill>
              <a:effectLst>
                <a:outerShdw blurRad="38100" dist="38100" dir="2700000" algn="tl">
                  <a:srgbClr val="000000">
                    <a:alpha val="43137"/>
                  </a:srgbClr>
                </a:outerShdw>
              </a:effectLst>
            </a:endParaRPr>
          </a:p>
          <a:p>
            <a:endParaRPr lang="en-US" dirty="0"/>
          </a:p>
        </p:txBody>
      </p:sp>
      <p:sp>
        <p:nvSpPr>
          <p:cNvPr id="4" name="Slide Number Placeholder 3">
            <a:extLst>
              <a:ext uri="{FF2B5EF4-FFF2-40B4-BE49-F238E27FC236}">
                <a16:creationId xmlns:a16="http://schemas.microsoft.com/office/drawing/2014/main" id="{CCC0D7D2-36CE-E0AB-2682-C8958A32745D}"/>
              </a:ext>
            </a:extLst>
          </p:cNvPr>
          <p:cNvSpPr>
            <a:spLocks noGrp="1"/>
          </p:cNvSpPr>
          <p:nvPr>
            <p:ph type="sldNum" sz="quarter" idx="12"/>
          </p:nvPr>
        </p:nvSpPr>
        <p:spPr/>
        <p:txBody>
          <a:bodyPr/>
          <a:lstStyle/>
          <a:p>
            <a:fld id="{02A20E7D-C2AC-4543-A422-43CE0FE19A5A}" type="slidenum">
              <a:rPr lang="en-US" smtClean="0"/>
              <a:pPr/>
              <a:t>16</a:t>
            </a:fld>
            <a:endParaRPr lang="en-US"/>
          </a:p>
        </p:txBody>
      </p:sp>
    </p:spTree>
    <p:extLst>
      <p:ext uri="{BB962C8B-B14F-4D97-AF65-F5344CB8AC3E}">
        <p14:creationId xmlns:p14="http://schemas.microsoft.com/office/powerpoint/2010/main" val="370359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789A7-6881-821F-1A76-F6D6C18D34AB}"/>
              </a:ext>
            </a:extLst>
          </p:cNvPr>
          <p:cNvSpPr>
            <a:spLocks noGrp="1"/>
          </p:cNvSpPr>
          <p:nvPr>
            <p:ph type="sldNum" sz="quarter" idx="12"/>
          </p:nvPr>
        </p:nvSpPr>
        <p:spPr/>
        <p:txBody>
          <a:bodyPr/>
          <a:lstStyle/>
          <a:p>
            <a:fld id="{02A20E7D-C2AC-4543-A422-43CE0FE19A5A}" type="slidenum">
              <a:rPr lang="en-US" smtClean="0"/>
              <a:pPr/>
              <a:t>17</a:t>
            </a:fld>
            <a:endParaRPr lang="en-US"/>
          </a:p>
        </p:txBody>
      </p:sp>
      <p:pic>
        <p:nvPicPr>
          <p:cNvPr id="6" name="Picture 5">
            <a:extLst>
              <a:ext uri="{FF2B5EF4-FFF2-40B4-BE49-F238E27FC236}">
                <a16:creationId xmlns:a16="http://schemas.microsoft.com/office/drawing/2014/main" id="{A4741E47-AA0F-B44F-0C35-41BA595F032F}"/>
              </a:ext>
            </a:extLst>
          </p:cNvPr>
          <p:cNvPicPr>
            <a:picLocks noChangeAspect="1"/>
          </p:cNvPicPr>
          <p:nvPr/>
        </p:nvPicPr>
        <p:blipFill>
          <a:blip r:embed="rId2"/>
          <a:stretch>
            <a:fillRect/>
          </a:stretch>
        </p:blipFill>
        <p:spPr>
          <a:xfrm>
            <a:off x="99815" y="1066800"/>
            <a:ext cx="3962400" cy="3055301"/>
          </a:xfrm>
          <a:prstGeom prst="rect">
            <a:avLst/>
          </a:prstGeom>
        </p:spPr>
      </p:pic>
      <p:pic>
        <p:nvPicPr>
          <p:cNvPr id="8" name="Picture 7">
            <a:extLst>
              <a:ext uri="{FF2B5EF4-FFF2-40B4-BE49-F238E27FC236}">
                <a16:creationId xmlns:a16="http://schemas.microsoft.com/office/drawing/2014/main" id="{195B5931-2A54-E262-9CA8-79CF64995AF8}"/>
              </a:ext>
            </a:extLst>
          </p:cNvPr>
          <p:cNvPicPr>
            <a:picLocks noChangeAspect="1"/>
          </p:cNvPicPr>
          <p:nvPr/>
        </p:nvPicPr>
        <p:blipFill>
          <a:blip r:embed="rId3"/>
          <a:stretch>
            <a:fillRect/>
          </a:stretch>
        </p:blipFill>
        <p:spPr>
          <a:xfrm>
            <a:off x="4144277" y="76200"/>
            <a:ext cx="4911800" cy="6400800"/>
          </a:xfrm>
          <a:prstGeom prst="rect">
            <a:avLst/>
          </a:prstGeom>
        </p:spPr>
      </p:pic>
    </p:spTree>
    <p:extLst>
      <p:ext uri="{BB962C8B-B14F-4D97-AF65-F5344CB8AC3E}">
        <p14:creationId xmlns:p14="http://schemas.microsoft.com/office/powerpoint/2010/main" val="191192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D4C5-279E-DA6E-E599-7203524127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4E97AF-93E5-5B84-D1DF-16C5047E7C4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7C515B8-865D-5694-ECA2-F02DFFE5C1C2}"/>
              </a:ext>
            </a:extLst>
          </p:cNvPr>
          <p:cNvSpPr>
            <a:spLocks noGrp="1"/>
          </p:cNvSpPr>
          <p:nvPr>
            <p:ph type="sldNum" sz="quarter" idx="12"/>
          </p:nvPr>
        </p:nvSpPr>
        <p:spPr/>
        <p:txBody>
          <a:bodyPr/>
          <a:lstStyle/>
          <a:p>
            <a:fld id="{02A20E7D-C2AC-4543-A422-43CE0FE19A5A}" type="slidenum">
              <a:rPr lang="en-US" smtClean="0"/>
              <a:pPr/>
              <a:t>18</a:t>
            </a:fld>
            <a:endParaRPr lang="en-US"/>
          </a:p>
        </p:txBody>
      </p:sp>
      <p:pic>
        <p:nvPicPr>
          <p:cNvPr id="6" name="Picture 5">
            <a:extLst>
              <a:ext uri="{FF2B5EF4-FFF2-40B4-BE49-F238E27FC236}">
                <a16:creationId xmlns:a16="http://schemas.microsoft.com/office/drawing/2014/main" id="{C829FCD4-89CE-177F-D1E1-8279C303A485}"/>
              </a:ext>
            </a:extLst>
          </p:cNvPr>
          <p:cNvPicPr>
            <a:picLocks noChangeAspect="1"/>
          </p:cNvPicPr>
          <p:nvPr/>
        </p:nvPicPr>
        <p:blipFill>
          <a:blip r:embed="rId2"/>
          <a:stretch>
            <a:fillRect/>
          </a:stretch>
        </p:blipFill>
        <p:spPr>
          <a:xfrm>
            <a:off x="165629" y="136524"/>
            <a:ext cx="8812741" cy="6584951"/>
          </a:xfrm>
          <a:prstGeom prst="rect">
            <a:avLst/>
          </a:prstGeom>
        </p:spPr>
      </p:pic>
    </p:spTree>
    <p:extLst>
      <p:ext uri="{BB962C8B-B14F-4D97-AF65-F5344CB8AC3E}">
        <p14:creationId xmlns:p14="http://schemas.microsoft.com/office/powerpoint/2010/main" val="26806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3EBE-5B84-7F88-E01D-9E54996B349F}"/>
              </a:ext>
            </a:extLst>
          </p:cNvPr>
          <p:cNvSpPr>
            <a:spLocks noGrp="1"/>
          </p:cNvSpPr>
          <p:nvPr>
            <p:ph type="title"/>
          </p:nvPr>
        </p:nvSpPr>
        <p:spPr>
          <a:xfrm>
            <a:off x="457200" y="277813"/>
            <a:ext cx="8229600" cy="712787"/>
          </a:xfrm>
        </p:spPr>
        <p:txBody>
          <a:bodyPr/>
          <a:lstStyle/>
          <a:p>
            <a:r>
              <a:rPr lang="en-US" dirty="0"/>
              <a:t>Summary</a:t>
            </a:r>
          </a:p>
        </p:txBody>
      </p:sp>
      <p:sp>
        <p:nvSpPr>
          <p:cNvPr id="3" name="Content Placeholder 2">
            <a:extLst>
              <a:ext uri="{FF2B5EF4-FFF2-40B4-BE49-F238E27FC236}">
                <a16:creationId xmlns:a16="http://schemas.microsoft.com/office/drawing/2014/main" id="{42329D88-A655-7DEC-0E5B-FDB73E25B013}"/>
              </a:ext>
            </a:extLst>
          </p:cNvPr>
          <p:cNvSpPr>
            <a:spLocks noGrp="1"/>
          </p:cNvSpPr>
          <p:nvPr>
            <p:ph idx="1"/>
          </p:nvPr>
        </p:nvSpPr>
        <p:spPr>
          <a:xfrm>
            <a:off x="457200" y="1371600"/>
            <a:ext cx="8229600" cy="4754563"/>
          </a:xfrm>
        </p:spPr>
        <p:txBody>
          <a:bodyPr/>
          <a:lstStyle/>
          <a:p>
            <a:r>
              <a:rPr lang="en-US" sz="2200" dirty="0">
                <a:effectLst/>
                <a:latin typeface="Book Antiqua" panose="02040602050305030304" pitchFamily="18" charset="0"/>
                <a:ea typeface="Calibri" panose="020F0502020204030204" pitchFamily="34" charset="0"/>
                <a:cs typeface="Times New Roman" panose="02020603050405020304" pitchFamily="18" charset="0"/>
              </a:rPr>
              <a:t>There are two ways researchers can estimate a system of recursive equations. </a:t>
            </a:r>
          </a:p>
          <a:p>
            <a:pPr lvl="1"/>
            <a:r>
              <a:rPr lang="en-US" sz="1800" dirty="0">
                <a:effectLst/>
                <a:latin typeface="Book Antiqua" panose="02040602050305030304" pitchFamily="18" charset="0"/>
                <a:ea typeface="Calibri" panose="020F0502020204030204" pitchFamily="34" charset="0"/>
                <a:cs typeface="Times New Roman" panose="02020603050405020304" pitchFamily="18" charset="0"/>
              </a:rPr>
              <a:t>The first approach (IV) is to impose one or more exclusion restrictions on the exogenous covariates (</a:t>
            </a:r>
            <a:r>
              <a:rPr lang="en-US" sz="1800" dirty="0">
                <a:effectLst/>
                <a:latin typeface="Book Antiqua" panose="0204060205030503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baseline="-25000" dirty="0">
                <a:effectLst/>
                <a:latin typeface="Book Antiqua" panose="02040602050305030304" pitchFamily="18" charset="0"/>
                <a:ea typeface="Calibri" panose="020F0502020204030204" pitchFamily="34" charset="0"/>
                <a:cs typeface="Times New Roman" panose="02020603050405020304" pitchFamily="18" charset="0"/>
              </a:rPr>
              <a:t>4</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 0). </a:t>
            </a:r>
          </a:p>
          <a:p>
            <a:pPr lvl="1"/>
            <a:r>
              <a:rPr lang="en-US" sz="1800" dirty="0">
                <a:effectLst/>
                <a:latin typeface="Book Antiqua" panose="02040602050305030304" pitchFamily="18" charset="0"/>
                <a:ea typeface="Calibri" panose="020F0502020204030204" pitchFamily="34" charset="0"/>
                <a:cs typeface="Times New Roman" panose="02020603050405020304" pitchFamily="18" charset="0"/>
              </a:rPr>
              <a:t>The second approach is to assume uncorrelated errors (</a:t>
            </a:r>
            <a:r>
              <a:rPr lang="en-US" sz="1800" dirty="0" err="1">
                <a:effectLst/>
                <a:latin typeface="Book Antiqua" panose="02040602050305030304" pitchFamily="18" charset="0"/>
                <a:ea typeface="Calibri" panose="020F0502020204030204" pitchFamily="34" charset="0"/>
                <a:cs typeface="Times New Roman" panose="02020603050405020304" pitchFamily="18" charset="0"/>
              </a:rPr>
              <a:t>cov</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(u</a:t>
            </a:r>
            <a:r>
              <a:rPr lang="en-US" sz="1800" baseline="-25000" dirty="0">
                <a:effectLst/>
                <a:latin typeface="Book Antiqua" panose="02040602050305030304" pitchFamily="18" charset="0"/>
                <a:ea typeface="Calibri" panose="020F0502020204030204" pitchFamily="34" charset="0"/>
                <a:cs typeface="Times New Roman" panose="02020603050405020304" pitchFamily="18" charset="0"/>
              </a:rPr>
              <a:t>1</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u</a:t>
            </a:r>
            <a:r>
              <a:rPr lang="en-US" sz="1800" baseline="-25000" dirty="0">
                <a:effectLst/>
                <a:latin typeface="Book Antiqua" panose="02040602050305030304" pitchFamily="18" charset="0"/>
                <a:ea typeface="Calibri" panose="020F0502020204030204" pitchFamily="34" charset="0"/>
                <a:cs typeface="Times New Roman" panose="02020603050405020304" pitchFamily="18" charset="0"/>
              </a:rPr>
              <a:t>2</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 0). </a:t>
            </a:r>
          </a:p>
          <a:p>
            <a:r>
              <a:rPr lang="en-US" sz="2200" dirty="0">
                <a:effectLst/>
                <a:latin typeface="Book Antiqua" panose="02040602050305030304" pitchFamily="18" charset="0"/>
                <a:ea typeface="Calibri" panose="020F0502020204030204" pitchFamily="34" charset="0"/>
                <a:cs typeface="Times New Roman" panose="02020603050405020304" pitchFamily="18" charset="0"/>
              </a:rPr>
              <a:t>If neither approach is adopted, the Y</a:t>
            </a:r>
            <a:r>
              <a:rPr lang="en-US" sz="2200" baseline="-25000" dirty="0">
                <a:effectLst/>
                <a:latin typeface="Book Antiqua" panose="02040602050305030304" pitchFamily="18" charset="0"/>
                <a:ea typeface="Calibri" panose="020F0502020204030204" pitchFamily="34" charset="0"/>
                <a:cs typeface="Times New Roman" panose="02020603050405020304" pitchFamily="18" charset="0"/>
              </a:rPr>
              <a:t>1</a:t>
            </a:r>
            <a:r>
              <a:rPr lang="en-US" sz="2200" dirty="0">
                <a:effectLst/>
                <a:latin typeface="Book Antiqua" panose="02040602050305030304" pitchFamily="18" charset="0"/>
                <a:ea typeface="Calibri" panose="020F0502020204030204" pitchFamily="34" charset="0"/>
                <a:cs typeface="Times New Roman" panose="02020603050405020304" pitchFamily="18" charset="0"/>
              </a:rPr>
              <a:t> model is under-identified and the direct effect of the endogenous mediator (Y</a:t>
            </a:r>
            <a:r>
              <a:rPr lang="en-US" sz="2200" baseline="-25000" dirty="0">
                <a:effectLst/>
                <a:latin typeface="Book Antiqua" panose="02040602050305030304" pitchFamily="18" charset="0"/>
                <a:ea typeface="Calibri" panose="020F0502020204030204" pitchFamily="34" charset="0"/>
                <a:cs typeface="Times New Roman" panose="02020603050405020304" pitchFamily="18" charset="0"/>
              </a:rPr>
              <a:t>2</a:t>
            </a:r>
            <a:r>
              <a:rPr lang="en-US" sz="2200" dirty="0">
                <a:effectLst/>
                <a:latin typeface="Book Antiqua" panose="02040602050305030304" pitchFamily="18" charset="0"/>
                <a:ea typeface="Calibri" panose="020F0502020204030204" pitchFamily="34" charset="0"/>
                <a:cs typeface="Times New Roman" panose="02020603050405020304" pitchFamily="18" charset="0"/>
              </a:rPr>
              <a:t>) on the main dependent variable (Y</a:t>
            </a:r>
            <a:r>
              <a:rPr lang="en-US" sz="2200" baseline="-25000" dirty="0">
                <a:effectLst/>
                <a:latin typeface="Book Antiqua" panose="02040602050305030304" pitchFamily="18" charset="0"/>
                <a:ea typeface="Calibri" panose="020F0502020204030204" pitchFamily="34" charset="0"/>
                <a:cs typeface="Times New Roman" panose="02020603050405020304" pitchFamily="18" charset="0"/>
              </a:rPr>
              <a:t>1</a:t>
            </a:r>
            <a:r>
              <a:rPr lang="en-US" sz="2200" dirty="0">
                <a:effectLst/>
                <a:latin typeface="Book Antiqua" panose="02040602050305030304" pitchFamily="18" charset="0"/>
                <a:ea typeface="Calibri" panose="020F0502020204030204" pitchFamily="34" charset="0"/>
                <a:cs typeface="Times New Roman" panose="02020603050405020304" pitchFamily="18" charset="0"/>
              </a:rPr>
              <a:t>) cannot be estimated unless one assumes away the endogeneity problem by assuming uncorrelated errors. </a:t>
            </a:r>
          </a:p>
          <a:p>
            <a:r>
              <a:rPr lang="en-US" sz="2200" dirty="0">
                <a:effectLst/>
                <a:latin typeface="Book Antiqua" panose="02040602050305030304" pitchFamily="18" charset="0"/>
                <a:ea typeface="Calibri" panose="020F0502020204030204" pitchFamily="34" charset="0"/>
                <a:cs typeface="Times New Roman" panose="02020603050405020304" pitchFamily="18" charset="0"/>
              </a:rPr>
              <a:t>The choice between imposing exclusion restrictions or uncorrelated errors is far from innocuous because the coefficient estimates depend on which approach is taken. </a:t>
            </a:r>
          </a:p>
          <a:p>
            <a:r>
              <a:rPr lang="en-US" sz="2200" dirty="0">
                <a:effectLst/>
                <a:latin typeface="Book Antiqua" panose="02040602050305030304" pitchFamily="18" charset="0"/>
                <a:ea typeface="Calibri" panose="020F0502020204030204" pitchFamily="34" charset="0"/>
                <a:cs typeface="Times New Roman" panose="02020603050405020304" pitchFamily="18" charset="0"/>
              </a:rPr>
              <a:t>Moreover, the IV coefficients can vary depending on whether a system of equations is just-identified or over-identified. </a:t>
            </a:r>
            <a:endParaRPr lang="en-US" sz="2200" dirty="0"/>
          </a:p>
        </p:txBody>
      </p:sp>
      <p:sp>
        <p:nvSpPr>
          <p:cNvPr id="4" name="Slide Number Placeholder 3">
            <a:extLst>
              <a:ext uri="{FF2B5EF4-FFF2-40B4-BE49-F238E27FC236}">
                <a16:creationId xmlns:a16="http://schemas.microsoft.com/office/drawing/2014/main" id="{6272B549-D911-8070-B628-06D1E8FA980D}"/>
              </a:ext>
            </a:extLst>
          </p:cNvPr>
          <p:cNvSpPr>
            <a:spLocks noGrp="1"/>
          </p:cNvSpPr>
          <p:nvPr>
            <p:ph type="sldNum" sz="quarter" idx="12"/>
          </p:nvPr>
        </p:nvSpPr>
        <p:spPr/>
        <p:txBody>
          <a:bodyPr/>
          <a:lstStyle/>
          <a:p>
            <a:fld id="{02A20E7D-C2AC-4543-A422-43CE0FE19A5A}" type="slidenum">
              <a:rPr lang="en-US" smtClean="0"/>
              <a:pPr/>
              <a:t>19</a:t>
            </a:fld>
            <a:endParaRPr lang="en-US"/>
          </a:p>
        </p:txBody>
      </p:sp>
    </p:spTree>
    <p:extLst>
      <p:ext uri="{BB962C8B-B14F-4D97-AF65-F5344CB8AC3E}">
        <p14:creationId xmlns:p14="http://schemas.microsoft.com/office/powerpoint/2010/main" val="325408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F84-E4CC-4E3C-B50F-1109AF3ADBCE}"/>
              </a:ext>
            </a:extLst>
          </p:cNvPr>
          <p:cNvSpPr>
            <a:spLocks noGrp="1"/>
          </p:cNvSpPr>
          <p:nvPr>
            <p:ph type="title"/>
          </p:nvPr>
        </p:nvSpPr>
        <p:spPr/>
        <p:txBody>
          <a:bodyPr/>
          <a:lstStyle/>
          <a:p>
            <a:r>
              <a:rPr lang="en-US" dirty="0"/>
              <a:t>SEM (</a:t>
            </a:r>
            <a:r>
              <a:rPr lang="en-US" dirty="0" err="1">
                <a:solidFill>
                  <a:srgbClr val="FF0000"/>
                </a:solidFill>
              </a:rPr>
              <a:t>sem</a:t>
            </a:r>
            <a:r>
              <a:rPr lang="en-US" dirty="0"/>
              <a:t>)</a:t>
            </a:r>
          </a:p>
        </p:txBody>
      </p:sp>
      <p:sp>
        <p:nvSpPr>
          <p:cNvPr id="3" name="Content Placeholder 2">
            <a:extLst>
              <a:ext uri="{FF2B5EF4-FFF2-40B4-BE49-F238E27FC236}">
                <a16:creationId xmlns:a16="http://schemas.microsoft.com/office/drawing/2014/main" id="{AA82FD25-598B-49A3-91E0-A79464618ADE}"/>
              </a:ext>
            </a:extLst>
          </p:cNvPr>
          <p:cNvSpPr>
            <a:spLocks noGrp="1"/>
          </p:cNvSpPr>
          <p:nvPr>
            <p:ph idx="1"/>
          </p:nvPr>
        </p:nvSpPr>
        <p:spPr/>
        <p:txBody>
          <a:bodyPr/>
          <a:lstStyle/>
          <a:p>
            <a:r>
              <a:rPr lang="en-US" dirty="0"/>
              <a:t>In STATA a path model can be estimated using the following syntax</a:t>
            </a:r>
          </a:p>
          <a:p>
            <a:r>
              <a:rPr lang="en-US" dirty="0" err="1">
                <a:solidFill>
                  <a:srgbClr val="FF0000"/>
                </a:solidFill>
              </a:rPr>
              <a:t>sem</a:t>
            </a:r>
            <a:r>
              <a:rPr lang="en-US" dirty="0">
                <a:solidFill>
                  <a:srgbClr val="FF0000"/>
                </a:solidFill>
              </a:rPr>
              <a:t> (Y1 &lt;- Y2 X) (Y2 &lt;- X Z) </a:t>
            </a:r>
          </a:p>
          <a:p>
            <a:r>
              <a:rPr lang="en-US" dirty="0"/>
              <a:t>The</a:t>
            </a:r>
            <a:r>
              <a:rPr lang="en-US" dirty="0">
                <a:solidFill>
                  <a:srgbClr val="FF0000"/>
                </a:solidFill>
              </a:rPr>
              <a:t> &lt;- </a:t>
            </a:r>
            <a:r>
              <a:rPr lang="en-US" dirty="0"/>
              <a:t>shows the assumed direction of causality</a:t>
            </a:r>
          </a:p>
          <a:p>
            <a:r>
              <a:rPr lang="en-US" dirty="0"/>
              <a:t>Here it is assumed that X and Z directly affect Y2, but Z does not directly affect Y1</a:t>
            </a:r>
          </a:p>
        </p:txBody>
      </p:sp>
      <p:sp>
        <p:nvSpPr>
          <p:cNvPr id="4" name="Slide Number Placeholder 3">
            <a:extLst>
              <a:ext uri="{FF2B5EF4-FFF2-40B4-BE49-F238E27FC236}">
                <a16:creationId xmlns:a16="http://schemas.microsoft.com/office/drawing/2014/main" id="{17588D96-F754-4D19-BD93-58770125D929}"/>
              </a:ext>
            </a:extLst>
          </p:cNvPr>
          <p:cNvSpPr>
            <a:spLocks noGrp="1"/>
          </p:cNvSpPr>
          <p:nvPr>
            <p:ph type="sldNum" sz="quarter" idx="12"/>
          </p:nvPr>
        </p:nvSpPr>
        <p:spPr/>
        <p:txBody>
          <a:bodyPr/>
          <a:lstStyle/>
          <a:p>
            <a:fld id="{02A20E7D-C2AC-4543-A422-43CE0FE19A5A}" type="slidenum">
              <a:rPr lang="en-US" smtClean="0"/>
              <a:pPr/>
              <a:t>2</a:t>
            </a:fld>
            <a:endParaRPr lang="en-US"/>
          </a:p>
        </p:txBody>
      </p:sp>
    </p:spTree>
    <p:extLst>
      <p:ext uri="{BB962C8B-B14F-4D97-AF65-F5344CB8AC3E}">
        <p14:creationId xmlns:p14="http://schemas.microsoft.com/office/powerpoint/2010/main" val="360708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505E-6C23-46CC-72EB-5FCFEA4AD12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2E78F87-BE78-96B9-650A-8237FE02AF61}"/>
              </a:ext>
            </a:extLst>
          </p:cNvPr>
          <p:cNvSpPr>
            <a:spLocks noGrp="1"/>
          </p:cNvSpPr>
          <p:nvPr>
            <p:ph idx="1"/>
          </p:nvPr>
        </p:nvSpPr>
        <p:spPr/>
        <p:txBody>
          <a:bodyPr/>
          <a:lstStyle/>
          <a:p>
            <a:r>
              <a:rPr lang="en-US" sz="2400" dirty="0">
                <a:effectLst/>
                <a:latin typeface="Book Antiqua" panose="02040602050305030304" pitchFamily="18" charset="0"/>
                <a:ea typeface="Calibri" panose="020F0502020204030204" pitchFamily="34" charset="0"/>
                <a:cs typeface="Times New Roman" panose="02020603050405020304" pitchFamily="18" charset="0"/>
              </a:rPr>
              <a:t>There are three alternatives:</a:t>
            </a:r>
          </a:p>
          <a:p>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sz="2400" dirty="0">
                <a:effectLst/>
                <a:latin typeface="Book Antiqua" panose="02040602050305030304" pitchFamily="18" charset="0"/>
                <a:ea typeface="Calibri" panose="020F0502020204030204" pitchFamily="34" charset="0"/>
                <a:cs typeface="Times New Roman" panose="02020603050405020304" pitchFamily="18" charset="0"/>
              </a:rPr>
              <a:t>1) The researcher assumes uncorrelated errors. </a:t>
            </a:r>
          </a:p>
          <a:p>
            <a:pPr lvl="1"/>
            <a:r>
              <a:rPr lang="en-US" sz="2000" dirty="0">
                <a:effectLst/>
                <a:latin typeface="Book Antiqua" panose="02040602050305030304" pitchFamily="18" charset="0"/>
                <a:ea typeface="Calibri" panose="020F0502020204030204" pitchFamily="34" charset="0"/>
                <a:cs typeface="Times New Roman" panose="02020603050405020304" pitchFamily="18" charset="0"/>
              </a:rPr>
              <a:t>The estimated coefficients from path analysis are identical to OLS (see previous examples).</a:t>
            </a:r>
          </a:p>
          <a:p>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sz="2400" dirty="0">
                <a:effectLst/>
                <a:latin typeface="Book Antiqua" panose="02040602050305030304" pitchFamily="18" charset="0"/>
                <a:ea typeface="Calibri" panose="020F0502020204030204" pitchFamily="34" charset="0"/>
                <a:cs typeface="Times New Roman" panose="02020603050405020304" pitchFamily="18" charset="0"/>
              </a:rPr>
              <a:t>2) The researcher allows correlated errors in a just-identified system. </a:t>
            </a:r>
          </a:p>
          <a:p>
            <a:pPr lvl="1"/>
            <a:r>
              <a:rPr lang="en-US" sz="2000" dirty="0">
                <a:effectLst/>
                <a:latin typeface="Book Antiqua" panose="02040602050305030304" pitchFamily="18" charset="0"/>
                <a:ea typeface="Calibri" panose="020F0502020204030204" pitchFamily="34" charset="0"/>
                <a:cs typeface="Times New Roman" panose="02020603050405020304" pitchFamily="18" charset="0"/>
              </a:rPr>
              <a:t>The estimated coefficients from path analysis are identical to the coefficients from IV estimation </a:t>
            </a:r>
          </a:p>
          <a:p>
            <a:pPr lvl="1"/>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sem</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lnaf</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&lt;-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&lt;-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ln_age</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if miss==0</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cov</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e.lnaf</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e.lnta</a:t>
            </a:r>
            <a:r>
              <a:rPr lang="en-US" sz="2000" i="1"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t>
            </a:r>
            <a:endParaRPr lang="en-US" sz="2000" dirty="0">
              <a:solidFill>
                <a:srgbClr val="FF3300"/>
              </a:solidFill>
              <a:effectLst>
                <a:outerShdw blurRad="38100" dist="38100" dir="2700000" algn="tl">
                  <a:srgbClr val="000000">
                    <a:alpha val="43137"/>
                  </a:srgbClr>
                </a:outerShdw>
              </a:effectLst>
              <a:latin typeface="Book Antiqua" panose="02040602050305030304" pitchFamily="18" charset="0"/>
            </a:endParaRPr>
          </a:p>
          <a:p>
            <a:pPr lvl="1"/>
            <a:r>
              <a:rPr lang="en-US" sz="2000" dirty="0" err="1">
                <a:solidFill>
                  <a:srgbClr val="FF0000"/>
                </a:solidFill>
                <a:effectLst>
                  <a:outerShdw blurRad="38100" dist="38100" dir="2700000" algn="tl">
                    <a:srgbClr val="000000">
                      <a:alpha val="43137"/>
                    </a:srgbClr>
                  </a:outerShdw>
                </a:effectLst>
                <a:latin typeface="Book Antiqua" panose="02040602050305030304" pitchFamily="18" charset="0"/>
              </a:rPr>
              <a:t>ivregress</a:t>
            </a:r>
            <a:r>
              <a:rPr lang="en-US" sz="2000" dirty="0">
                <a:solidFill>
                  <a:srgbClr val="FF0000"/>
                </a:solidFill>
                <a:effectLst>
                  <a:outerShdw blurRad="38100" dist="38100" dir="2700000" algn="tl">
                    <a:srgbClr val="000000">
                      <a:alpha val="43137"/>
                    </a:srgbClr>
                  </a:outerShdw>
                </a:effectLst>
                <a:latin typeface="Book Antiqua" panose="02040602050305030304" pitchFamily="18" charset="0"/>
              </a:rPr>
              <a:t> 2sls </a:t>
            </a:r>
            <a:r>
              <a:rPr lang="en-US" sz="2000" dirty="0" err="1">
                <a:solidFill>
                  <a:srgbClr val="FF0000"/>
                </a:solidFill>
                <a:effectLst>
                  <a:outerShdw blurRad="38100" dist="38100" dir="2700000" algn="tl">
                    <a:srgbClr val="000000">
                      <a:alpha val="43137"/>
                    </a:srgbClr>
                  </a:outerShdw>
                </a:effectLst>
                <a:latin typeface="Book Antiqua" panose="02040602050305030304" pitchFamily="18" charset="0"/>
              </a:rPr>
              <a:t>lnaf</a:t>
            </a:r>
            <a:r>
              <a:rPr lang="en-US" sz="20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0000"/>
                </a:solidFill>
                <a:effectLst>
                  <a:outerShdw blurRad="38100" dist="38100" dir="2700000" algn="tl">
                    <a:srgbClr val="000000">
                      <a:alpha val="43137"/>
                    </a:srgbClr>
                  </a:outerShdw>
                </a:effectLst>
                <a:latin typeface="Book Antiqua" panose="02040602050305030304" pitchFamily="18" charset="0"/>
              </a:rPr>
              <a:t>lnta</a:t>
            </a:r>
            <a:r>
              <a:rPr lang="en-US" sz="20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0000"/>
                </a:solidFill>
                <a:effectLst>
                  <a:outerShdw blurRad="38100" dist="38100" dir="2700000" algn="tl">
                    <a:srgbClr val="000000">
                      <a:alpha val="43137"/>
                    </a:srgbClr>
                  </a:outerShdw>
                </a:effectLst>
                <a:latin typeface="Book Antiqua" panose="02040602050305030304" pitchFamily="18" charset="0"/>
              </a:rPr>
              <a:t>lnsales</a:t>
            </a:r>
            <a:r>
              <a:rPr lang="en-US" sz="20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2000" dirty="0">
                <a:solidFill>
                  <a:srgbClr val="FF0000"/>
                </a:solidFill>
                <a:effectLst>
                  <a:outerShdw blurRad="38100" dist="38100" dir="2700000" algn="tl">
                    <a:srgbClr val="000000">
                      <a:alpha val="43137"/>
                    </a:srgbClr>
                  </a:outerShdw>
                </a:effectLst>
                <a:latin typeface="Book Antiqua" panose="02040602050305030304" pitchFamily="18" charset="0"/>
              </a:rPr>
              <a:t> =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2000" dirty="0" err="1">
                <a:solidFill>
                  <a:srgbClr val="FF3300"/>
                </a:solidFill>
                <a:effectLst>
                  <a:outerShdw blurRad="38100" dist="38100" dir="2700000" algn="tl">
                    <a:srgbClr val="000000">
                      <a:alpha val="43137"/>
                    </a:srgbClr>
                  </a:outerShdw>
                </a:effectLst>
                <a:latin typeface="Book Antiqua" panose="02040602050305030304" pitchFamily="18" charset="0"/>
              </a:rPr>
              <a:t>ln_age</a:t>
            </a:r>
            <a:r>
              <a:rPr lang="en-US" sz="20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2000" dirty="0">
                <a:solidFill>
                  <a:srgbClr val="FF3300"/>
                </a:solidFill>
                <a:effectLst>
                  <a:outerShdw blurRad="38100" dist="38100" dir="2700000" algn="tl">
                    <a:srgbClr val="000000">
                      <a:alpha val="43137"/>
                    </a:srgbClr>
                  </a:outerShdw>
                </a:effectLst>
                <a:latin typeface="Book Antiqua" panose="02040602050305030304" pitchFamily="18" charset="0"/>
              </a:rPr>
              <a:t>if miss==0</a:t>
            </a:r>
            <a:endParaRPr lang="en-US" sz="2000" dirty="0">
              <a:solidFill>
                <a:srgbClr val="FF0000"/>
              </a:solidFill>
              <a:effectLst>
                <a:outerShdw blurRad="38100" dist="38100" dir="2700000" algn="tl">
                  <a:srgbClr val="000000">
                    <a:alpha val="43137"/>
                  </a:srgbClr>
                </a:outerShdw>
              </a:effectLst>
              <a:latin typeface="Book Antiqua" panose="02040602050305030304" pitchFamily="18" charset="0"/>
            </a:endParaRPr>
          </a:p>
          <a:p>
            <a:pPr lvl="1"/>
            <a:endParaRPr lang="en-US" sz="1400"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sz="1800"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0FC2E18C-61A5-9E44-2FCD-390218480F2A}"/>
              </a:ext>
            </a:extLst>
          </p:cNvPr>
          <p:cNvSpPr>
            <a:spLocks noGrp="1"/>
          </p:cNvSpPr>
          <p:nvPr>
            <p:ph type="sldNum" sz="quarter" idx="12"/>
          </p:nvPr>
        </p:nvSpPr>
        <p:spPr/>
        <p:txBody>
          <a:bodyPr/>
          <a:lstStyle/>
          <a:p>
            <a:fld id="{02A20E7D-C2AC-4543-A422-43CE0FE19A5A}" type="slidenum">
              <a:rPr lang="en-US" smtClean="0"/>
              <a:pPr/>
              <a:t>20</a:t>
            </a:fld>
            <a:endParaRPr lang="en-US"/>
          </a:p>
        </p:txBody>
      </p:sp>
    </p:spTree>
    <p:extLst>
      <p:ext uri="{BB962C8B-B14F-4D97-AF65-F5344CB8AC3E}">
        <p14:creationId xmlns:p14="http://schemas.microsoft.com/office/powerpoint/2010/main" val="98766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17494-C77D-A647-E982-7FC0487C4733}"/>
              </a:ext>
            </a:extLst>
          </p:cNvPr>
          <p:cNvSpPr>
            <a:spLocks noGrp="1"/>
          </p:cNvSpPr>
          <p:nvPr>
            <p:ph type="sldNum" sz="quarter" idx="12"/>
          </p:nvPr>
        </p:nvSpPr>
        <p:spPr/>
        <p:txBody>
          <a:bodyPr/>
          <a:lstStyle/>
          <a:p>
            <a:fld id="{02A20E7D-C2AC-4543-A422-43CE0FE19A5A}" type="slidenum">
              <a:rPr lang="en-US" smtClean="0"/>
              <a:pPr/>
              <a:t>21</a:t>
            </a:fld>
            <a:endParaRPr lang="en-US"/>
          </a:p>
        </p:txBody>
      </p:sp>
      <p:pic>
        <p:nvPicPr>
          <p:cNvPr id="6" name="Picture 5">
            <a:extLst>
              <a:ext uri="{FF2B5EF4-FFF2-40B4-BE49-F238E27FC236}">
                <a16:creationId xmlns:a16="http://schemas.microsoft.com/office/drawing/2014/main" id="{68CB432F-130F-B3F2-79B7-4C8CB77C434B}"/>
              </a:ext>
            </a:extLst>
          </p:cNvPr>
          <p:cNvPicPr>
            <a:picLocks noChangeAspect="1"/>
          </p:cNvPicPr>
          <p:nvPr/>
        </p:nvPicPr>
        <p:blipFill>
          <a:blip r:embed="rId2"/>
          <a:stretch>
            <a:fillRect/>
          </a:stretch>
        </p:blipFill>
        <p:spPr>
          <a:xfrm>
            <a:off x="17585" y="228600"/>
            <a:ext cx="4706815" cy="6351587"/>
          </a:xfrm>
          <a:prstGeom prst="rect">
            <a:avLst/>
          </a:prstGeom>
        </p:spPr>
      </p:pic>
      <p:pic>
        <p:nvPicPr>
          <p:cNvPr id="8" name="Picture 7">
            <a:extLst>
              <a:ext uri="{FF2B5EF4-FFF2-40B4-BE49-F238E27FC236}">
                <a16:creationId xmlns:a16="http://schemas.microsoft.com/office/drawing/2014/main" id="{2BD4003B-257E-582B-4924-D979673091D5}"/>
              </a:ext>
            </a:extLst>
          </p:cNvPr>
          <p:cNvPicPr>
            <a:picLocks noChangeAspect="1"/>
          </p:cNvPicPr>
          <p:nvPr/>
        </p:nvPicPr>
        <p:blipFill>
          <a:blip r:embed="rId3"/>
          <a:stretch>
            <a:fillRect/>
          </a:stretch>
        </p:blipFill>
        <p:spPr>
          <a:xfrm>
            <a:off x="4800600" y="701015"/>
            <a:ext cx="4267200" cy="3656453"/>
          </a:xfrm>
          <a:prstGeom prst="rect">
            <a:avLst/>
          </a:prstGeom>
        </p:spPr>
      </p:pic>
    </p:spTree>
    <p:extLst>
      <p:ext uri="{BB962C8B-B14F-4D97-AF65-F5344CB8AC3E}">
        <p14:creationId xmlns:p14="http://schemas.microsoft.com/office/powerpoint/2010/main" val="362677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AAD3-6483-532A-3B34-19322133BE6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19F2628-A521-E7B8-6A49-8CB2DFB65210}"/>
              </a:ext>
            </a:extLst>
          </p:cNvPr>
          <p:cNvSpPr>
            <a:spLocks noGrp="1"/>
          </p:cNvSpPr>
          <p:nvPr>
            <p:ph idx="1"/>
          </p:nvPr>
        </p:nvSpPr>
        <p:spPr/>
        <p:txBody>
          <a:bodyPr/>
          <a:lstStyle/>
          <a:p>
            <a:r>
              <a:rPr lang="en-US" dirty="0">
                <a:effectLst/>
                <a:latin typeface="Book Antiqua" panose="02040602050305030304" pitchFamily="18" charset="0"/>
                <a:ea typeface="Calibri" panose="020F0502020204030204" pitchFamily="34" charset="0"/>
                <a:cs typeface="Times New Roman" panose="02020603050405020304" pitchFamily="18" charset="0"/>
              </a:rPr>
              <a:t>3</a:t>
            </a:r>
            <a:r>
              <a:rPr lang="en-US" sz="3200" dirty="0">
                <a:effectLst/>
                <a:latin typeface="Book Antiqua" panose="02040602050305030304" pitchFamily="18" charset="0"/>
                <a:ea typeface="Calibri" panose="020F0502020204030204" pitchFamily="34" charset="0"/>
                <a:cs typeface="Times New Roman" panose="02020603050405020304" pitchFamily="18" charset="0"/>
              </a:rPr>
              <a:t>) The researcher allows correlated errors in an over-identified system. </a:t>
            </a:r>
          </a:p>
          <a:p>
            <a:pPr lvl="1"/>
            <a:r>
              <a:rPr lang="en-US" sz="1800" dirty="0">
                <a:effectLst/>
                <a:latin typeface="Book Antiqua" panose="02040602050305030304" pitchFamily="18" charset="0"/>
                <a:ea typeface="Calibri" panose="020F0502020204030204" pitchFamily="34" charset="0"/>
                <a:cs typeface="Times New Roman" panose="02020603050405020304" pitchFamily="18" charset="0"/>
              </a:rPr>
              <a:t>The estimated coefficients from path analysis are different from IV but the IV estimates are also different depending on whether the researcher uses 2SLS, LIML or GMM</a:t>
            </a:r>
          </a:p>
          <a:p>
            <a:pPr lvl="1"/>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sem</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lnaf</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&lt;-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&lt;-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ln_age</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listed) if miss==0</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cov</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e.lnaf</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e.lnta</a:t>
            </a:r>
            <a:r>
              <a:rPr lang="en-US" sz="1800" i="1" dirty="0">
                <a:solidFill>
                  <a:srgbClr val="FF33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a:t>
            </a:r>
            <a:endParaRPr lang="en-US" sz="1800" dirty="0">
              <a:solidFill>
                <a:srgbClr val="FF3300"/>
              </a:solidFill>
              <a:effectLst>
                <a:outerShdw blurRad="38100" dist="38100" dir="2700000" algn="tl">
                  <a:srgbClr val="000000">
                    <a:alpha val="43137"/>
                  </a:srgbClr>
                </a:outerShdw>
              </a:effectLst>
              <a:latin typeface="Book Antiqua" panose="02040602050305030304" pitchFamily="18" charset="0"/>
            </a:endParaRPr>
          </a:p>
          <a:p>
            <a:pPr lvl="1"/>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ivregress</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2sls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lnaf</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ln_age</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listed</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if miss==0</a:t>
            </a: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pPr lvl="1"/>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ivregress</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liml</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lnaf</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ln_age</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listed</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if miss==0</a:t>
            </a:r>
            <a:endParaRPr lang="en-US" sz="1800" dirty="0">
              <a:solidFill>
                <a:srgbClr val="FF0000"/>
              </a:solidFill>
              <a:effectLst>
                <a:outerShdw blurRad="38100" dist="38100" dir="2700000" algn="tl">
                  <a:srgbClr val="000000">
                    <a:alpha val="43137"/>
                  </a:srgbClr>
                </a:outerShdw>
              </a:effectLst>
              <a:latin typeface="Book Antiqua" panose="02040602050305030304" pitchFamily="18" charset="0"/>
            </a:endParaRPr>
          </a:p>
          <a:p>
            <a:pPr lvl="1"/>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ivregress</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gmm</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lnaf</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00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lnta</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lnsales</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a:t>
            </a:r>
            <a:r>
              <a:rPr lang="en-US" sz="1800" dirty="0" err="1">
                <a:solidFill>
                  <a:srgbClr val="FF3300"/>
                </a:solidFill>
                <a:effectLst>
                  <a:outerShdw blurRad="38100" dist="38100" dir="2700000" algn="tl">
                    <a:srgbClr val="000000">
                      <a:alpha val="43137"/>
                    </a:srgbClr>
                  </a:outerShdw>
                </a:effectLst>
                <a:latin typeface="Book Antiqua" panose="02040602050305030304" pitchFamily="18" charset="0"/>
              </a:rPr>
              <a:t>ln_age</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 listed</a:t>
            </a:r>
            <a:r>
              <a:rPr lang="en-US" sz="1800" dirty="0">
                <a:solidFill>
                  <a:srgbClr val="FF0000"/>
                </a:solidFill>
                <a:effectLst>
                  <a:outerShdw blurRad="38100" dist="38100" dir="2700000" algn="tl">
                    <a:srgbClr val="000000">
                      <a:alpha val="43137"/>
                    </a:srgbClr>
                  </a:outerShdw>
                </a:effectLst>
                <a:latin typeface="Book Antiqua" panose="02040602050305030304" pitchFamily="18" charset="0"/>
              </a:rPr>
              <a:t>) </a:t>
            </a:r>
            <a:r>
              <a:rPr lang="en-US" sz="1800" dirty="0">
                <a:solidFill>
                  <a:srgbClr val="FF3300"/>
                </a:solidFill>
                <a:effectLst>
                  <a:outerShdw blurRad="38100" dist="38100" dir="2700000" algn="tl">
                    <a:srgbClr val="000000">
                      <a:alpha val="43137"/>
                    </a:srgbClr>
                  </a:outerShdw>
                </a:effectLst>
                <a:latin typeface="Book Antiqua" panose="02040602050305030304" pitchFamily="18" charset="0"/>
              </a:rPr>
              <a:t>if miss==0</a:t>
            </a:r>
            <a:endParaRPr lang="en-US" sz="1800" dirty="0">
              <a:solidFill>
                <a:srgbClr val="FF0000"/>
              </a:solidFill>
              <a:effectLst>
                <a:outerShdw blurRad="38100" dist="38100" dir="2700000" algn="tl">
                  <a:srgbClr val="000000">
                    <a:alpha val="43137"/>
                  </a:srgbClr>
                </a:outerShdw>
              </a:effectLst>
              <a:latin typeface="Book Antiqua" panose="02040602050305030304" pitchFamily="18" charset="0"/>
            </a:endParaRPr>
          </a:p>
          <a:p>
            <a:pPr lvl="1"/>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dirty="0"/>
              <a:t>I’ll explain why they are different a bit later</a:t>
            </a:r>
          </a:p>
        </p:txBody>
      </p:sp>
      <p:sp>
        <p:nvSpPr>
          <p:cNvPr id="4" name="Slide Number Placeholder 3">
            <a:extLst>
              <a:ext uri="{FF2B5EF4-FFF2-40B4-BE49-F238E27FC236}">
                <a16:creationId xmlns:a16="http://schemas.microsoft.com/office/drawing/2014/main" id="{1DB50E44-ACD2-2DB9-2614-956A0EDB209E}"/>
              </a:ext>
            </a:extLst>
          </p:cNvPr>
          <p:cNvSpPr>
            <a:spLocks noGrp="1"/>
          </p:cNvSpPr>
          <p:nvPr>
            <p:ph type="sldNum" sz="quarter" idx="12"/>
          </p:nvPr>
        </p:nvSpPr>
        <p:spPr/>
        <p:txBody>
          <a:bodyPr/>
          <a:lstStyle/>
          <a:p>
            <a:fld id="{02A20E7D-C2AC-4543-A422-43CE0FE19A5A}" type="slidenum">
              <a:rPr lang="en-US" smtClean="0"/>
              <a:pPr/>
              <a:t>22</a:t>
            </a:fld>
            <a:endParaRPr lang="en-US"/>
          </a:p>
        </p:txBody>
      </p:sp>
    </p:spTree>
    <p:extLst>
      <p:ext uri="{BB962C8B-B14F-4D97-AF65-F5344CB8AC3E}">
        <p14:creationId xmlns:p14="http://schemas.microsoft.com/office/powerpoint/2010/main" val="3410241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D9177E-9CA5-53A4-EB7D-A6407AD493D9}"/>
              </a:ext>
            </a:extLst>
          </p:cNvPr>
          <p:cNvSpPr>
            <a:spLocks noGrp="1"/>
          </p:cNvSpPr>
          <p:nvPr>
            <p:ph type="sldNum" sz="quarter" idx="12"/>
          </p:nvPr>
        </p:nvSpPr>
        <p:spPr/>
        <p:txBody>
          <a:bodyPr/>
          <a:lstStyle/>
          <a:p>
            <a:fld id="{02A20E7D-C2AC-4543-A422-43CE0FE19A5A}" type="slidenum">
              <a:rPr lang="en-US" smtClean="0"/>
              <a:pPr/>
              <a:t>23</a:t>
            </a:fld>
            <a:endParaRPr lang="en-US"/>
          </a:p>
        </p:txBody>
      </p:sp>
      <p:pic>
        <p:nvPicPr>
          <p:cNvPr id="6" name="Picture 5">
            <a:extLst>
              <a:ext uri="{FF2B5EF4-FFF2-40B4-BE49-F238E27FC236}">
                <a16:creationId xmlns:a16="http://schemas.microsoft.com/office/drawing/2014/main" id="{4670A8C6-C2AE-CE7C-F680-BF00F243A2E9}"/>
              </a:ext>
            </a:extLst>
          </p:cNvPr>
          <p:cNvPicPr>
            <a:picLocks noChangeAspect="1"/>
          </p:cNvPicPr>
          <p:nvPr/>
        </p:nvPicPr>
        <p:blipFill>
          <a:blip r:embed="rId2"/>
          <a:stretch>
            <a:fillRect/>
          </a:stretch>
        </p:blipFill>
        <p:spPr>
          <a:xfrm>
            <a:off x="76201" y="266090"/>
            <a:ext cx="4800600" cy="6089580"/>
          </a:xfrm>
          <a:prstGeom prst="rect">
            <a:avLst/>
          </a:prstGeom>
        </p:spPr>
      </p:pic>
      <p:pic>
        <p:nvPicPr>
          <p:cNvPr id="12" name="Picture 11">
            <a:extLst>
              <a:ext uri="{FF2B5EF4-FFF2-40B4-BE49-F238E27FC236}">
                <a16:creationId xmlns:a16="http://schemas.microsoft.com/office/drawing/2014/main" id="{8C1C3DAD-797E-65FF-91F0-93916EFDB886}"/>
              </a:ext>
            </a:extLst>
          </p:cNvPr>
          <p:cNvPicPr>
            <a:picLocks noChangeAspect="1"/>
          </p:cNvPicPr>
          <p:nvPr/>
        </p:nvPicPr>
        <p:blipFill>
          <a:blip r:embed="rId3"/>
          <a:stretch>
            <a:fillRect/>
          </a:stretch>
        </p:blipFill>
        <p:spPr>
          <a:xfrm>
            <a:off x="5056760" y="4665739"/>
            <a:ext cx="3907276" cy="2094124"/>
          </a:xfrm>
          <a:prstGeom prst="rect">
            <a:avLst/>
          </a:prstGeom>
        </p:spPr>
      </p:pic>
      <p:pic>
        <p:nvPicPr>
          <p:cNvPr id="14" name="Picture 13">
            <a:extLst>
              <a:ext uri="{FF2B5EF4-FFF2-40B4-BE49-F238E27FC236}">
                <a16:creationId xmlns:a16="http://schemas.microsoft.com/office/drawing/2014/main" id="{9F6FE424-2369-E9E2-572A-57AA65E49C2B}"/>
              </a:ext>
            </a:extLst>
          </p:cNvPr>
          <p:cNvPicPr>
            <a:picLocks noChangeAspect="1"/>
          </p:cNvPicPr>
          <p:nvPr/>
        </p:nvPicPr>
        <p:blipFill>
          <a:blip r:embed="rId4"/>
          <a:stretch>
            <a:fillRect/>
          </a:stretch>
        </p:blipFill>
        <p:spPr>
          <a:xfrm>
            <a:off x="5056760" y="266090"/>
            <a:ext cx="3907277" cy="2239537"/>
          </a:xfrm>
          <a:prstGeom prst="rect">
            <a:avLst/>
          </a:prstGeom>
        </p:spPr>
      </p:pic>
      <p:pic>
        <p:nvPicPr>
          <p:cNvPr id="16" name="Picture 15">
            <a:extLst>
              <a:ext uri="{FF2B5EF4-FFF2-40B4-BE49-F238E27FC236}">
                <a16:creationId xmlns:a16="http://schemas.microsoft.com/office/drawing/2014/main" id="{118A13C8-7399-C41A-F9F0-3EE12EF4EF4D}"/>
              </a:ext>
            </a:extLst>
          </p:cNvPr>
          <p:cNvPicPr>
            <a:picLocks noChangeAspect="1"/>
          </p:cNvPicPr>
          <p:nvPr/>
        </p:nvPicPr>
        <p:blipFill>
          <a:blip r:embed="rId5"/>
          <a:stretch>
            <a:fillRect/>
          </a:stretch>
        </p:blipFill>
        <p:spPr>
          <a:xfrm>
            <a:off x="5056759" y="2518142"/>
            <a:ext cx="3907277" cy="2094124"/>
          </a:xfrm>
          <a:prstGeom prst="rect">
            <a:avLst/>
          </a:prstGeom>
        </p:spPr>
      </p:pic>
    </p:spTree>
    <p:extLst>
      <p:ext uri="{BB962C8B-B14F-4D97-AF65-F5344CB8AC3E}">
        <p14:creationId xmlns:p14="http://schemas.microsoft.com/office/powerpoint/2010/main" val="292795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F580-EF98-93FB-C339-E84EFCF33DAC}"/>
              </a:ext>
            </a:extLst>
          </p:cNvPr>
          <p:cNvSpPr>
            <a:spLocks noGrp="1"/>
          </p:cNvSpPr>
          <p:nvPr>
            <p:ph type="title"/>
          </p:nvPr>
        </p:nvSpPr>
        <p:spPr/>
        <p:txBody>
          <a:bodyPr/>
          <a:lstStyle/>
          <a:p>
            <a:r>
              <a:rPr lang="en-US" dirty="0"/>
              <a:t>Literature survey</a:t>
            </a:r>
          </a:p>
        </p:txBody>
      </p:sp>
      <p:sp>
        <p:nvSpPr>
          <p:cNvPr id="3" name="Content Placeholder 2">
            <a:extLst>
              <a:ext uri="{FF2B5EF4-FFF2-40B4-BE49-F238E27FC236}">
                <a16:creationId xmlns:a16="http://schemas.microsoft.com/office/drawing/2014/main" id="{919ADD23-9584-E5FB-1A11-E8C8E53E1739}"/>
              </a:ext>
            </a:extLst>
          </p:cNvPr>
          <p:cNvSpPr>
            <a:spLocks noGrp="1"/>
          </p:cNvSpPr>
          <p:nvPr>
            <p:ph idx="1"/>
          </p:nvPr>
        </p:nvSpPr>
        <p:spPr/>
        <p:txBody>
          <a:bodyPr/>
          <a:lstStyle/>
          <a:p>
            <a:r>
              <a:rPr lang="en-US" dirty="0">
                <a:effectLst/>
                <a:latin typeface="Book Antiqua" panose="02040602050305030304" pitchFamily="18" charset="0"/>
                <a:ea typeface="Calibri" panose="020F0502020204030204" pitchFamily="34" charset="0"/>
                <a:cs typeface="Times New Roman" panose="02020603050405020304" pitchFamily="18" charset="0"/>
              </a:rPr>
              <a:t>How often is path analysis used in accounting?</a:t>
            </a:r>
          </a:p>
          <a:p>
            <a:r>
              <a:rPr lang="en-US" dirty="0">
                <a:effectLst/>
                <a:latin typeface="Book Antiqua" panose="02040602050305030304" pitchFamily="18" charset="0"/>
                <a:ea typeface="Calibri" panose="020F0502020204030204" pitchFamily="34" charset="0"/>
                <a:cs typeface="Times New Roman" panose="02020603050405020304" pitchFamily="18" charset="0"/>
              </a:rPr>
              <a:t>Do studies use path analysis to draw causal inferences?</a:t>
            </a:r>
          </a:p>
          <a:p>
            <a:r>
              <a:rPr lang="en-US" dirty="0">
                <a:effectLst/>
                <a:latin typeface="Book Antiqua" panose="02040602050305030304" pitchFamily="18" charset="0"/>
                <a:ea typeface="Calibri" panose="020F0502020204030204" pitchFamily="34" charset="0"/>
                <a:cs typeface="Times New Roman" panose="02020603050405020304" pitchFamily="18" charset="0"/>
              </a:rPr>
              <a:t>Do studies assume uncorrelated or correlated errors?  </a:t>
            </a:r>
            <a:endParaRPr lang="en-US" dirty="0"/>
          </a:p>
        </p:txBody>
      </p:sp>
      <p:sp>
        <p:nvSpPr>
          <p:cNvPr id="4" name="Slide Number Placeholder 3">
            <a:extLst>
              <a:ext uri="{FF2B5EF4-FFF2-40B4-BE49-F238E27FC236}">
                <a16:creationId xmlns:a16="http://schemas.microsoft.com/office/drawing/2014/main" id="{241585C7-04E1-888E-9BC4-6911D4733C22}"/>
              </a:ext>
            </a:extLst>
          </p:cNvPr>
          <p:cNvSpPr>
            <a:spLocks noGrp="1"/>
          </p:cNvSpPr>
          <p:nvPr>
            <p:ph type="sldNum" sz="quarter" idx="12"/>
          </p:nvPr>
        </p:nvSpPr>
        <p:spPr/>
        <p:txBody>
          <a:bodyPr/>
          <a:lstStyle/>
          <a:p>
            <a:fld id="{02A20E7D-C2AC-4543-A422-43CE0FE19A5A}" type="slidenum">
              <a:rPr lang="en-US" smtClean="0"/>
              <a:pPr/>
              <a:t>24</a:t>
            </a:fld>
            <a:endParaRPr lang="en-US"/>
          </a:p>
        </p:txBody>
      </p:sp>
    </p:spTree>
    <p:extLst>
      <p:ext uri="{BB962C8B-B14F-4D97-AF65-F5344CB8AC3E}">
        <p14:creationId xmlns:p14="http://schemas.microsoft.com/office/powerpoint/2010/main" val="160555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8388-943D-7FDA-4184-C9F65D956089}"/>
              </a:ext>
            </a:extLst>
          </p:cNvPr>
          <p:cNvSpPr>
            <a:spLocks noGrp="1"/>
          </p:cNvSpPr>
          <p:nvPr>
            <p:ph type="title"/>
          </p:nvPr>
        </p:nvSpPr>
        <p:spPr>
          <a:xfrm>
            <a:off x="228600" y="277813"/>
            <a:ext cx="8458200" cy="1139825"/>
          </a:xfrm>
        </p:spPr>
        <p:txBody>
          <a:bodyPr/>
          <a:lstStyle/>
          <a:p>
            <a:r>
              <a:rPr lang="en-US" dirty="0"/>
              <a:t>How often is path analysis used?</a:t>
            </a:r>
          </a:p>
        </p:txBody>
      </p:sp>
      <p:sp>
        <p:nvSpPr>
          <p:cNvPr id="3" name="Content Placeholder 2">
            <a:extLst>
              <a:ext uri="{FF2B5EF4-FFF2-40B4-BE49-F238E27FC236}">
                <a16:creationId xmlns:a16="http://schemas.microsoft.com/office/drawing/2014/main" id="{3C7D7F3B-8203-1E2F-EBE8-F5947D254DF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F168FB2-A960-F82A-8E58-D8EA159F646B}"/>
              </a:ext>
            </a:extLst>
          </p:cNvPr>
          <p:cNvSpPr>
            <a:spLocks noGrp="1"/>
          </p:cNvSpPr>
          <p:nvPr>
            <p:ph type="sldNum" sz="quarter" idx="12"/>
          </p:nvPr>
        </p:nvSpPr>
        <p:spPr/>
        <p:txBody>
          <a:bodyPr/>
          <a:lstStyle/>
          <a:p>
            <a:fld id="{02A20E7D-C2AC-4543-A422-43CE0FE19A5A}" type="slidenum">
              <a:rPr lang="en-US" smtClean="0"/>
              <a:pPr/>
              <a:t>25</a:t>
            </a:fld>
            <a:endParaRPr lang="en-US"/>
          </a:p>
        </p:txBody>
      </p:sp>
      <p:pic>
        <p:nvPicPr>
          <p:cNvPr id="6" name="Picture 5">
            <a:extLst>
              <a:ext uri="{FF2B5EF4-FFF2-40B4-BE49-F238E27FC236}">
                <a16:creationId xmlns:a16="http://schemas.microsoft.com/office/drawing/2014/main" id="{8D7711C5-DD8E-703E-9DB2-44BC4540E7E5}"/>
              </a:ext>
            </a:extLst>
          </p:cNvPr>
          <p:cNvPicPr>
            <a:picLocks noChangeAspect="1"/>
          </p:cNvPicPr>
          <p:nvPr/>
        </p:nvPicPr>
        <p:blipFill>
          <a:blip r:embed="rId2"/>
          <a:stretch>
            <a:fillRect/>
          </a:stretch>
        </p:blipFill>
        <p:spPr>
          <a:xfrm>
            <a:off x="422030" y="1600200"/>
            <a:ext cx="8417169" cy="4899936"/>
          </a:xfrm>
          <a:prstGeom prst="rect">
            <a:avLst/>
          </a:prstGeom>
        </p:spPr>
      </p:pic>
    </p:spTree>
    <p:extLst>
      <p:ext uri="{BB962C8B-B14F-4D97-AF65-F5344CB8AC3E}">
        <p14:creationId xmlns:p14="http://schemas.microsoft.com/office/powerpoint/2010/main" val="82170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F57DFF-F882-A9F7-942B-C25B76C5AFC9}"/>
              </a:ext>
            </a:extLst>
          </p:cNvPr>
          <p:cNvSpPr>
            <a:spLocks noGrp="1"/>
          </p:cNvSpPr>
          <p:nvPr>
            <p:ph type="sldNum" sz="quarter" idx="12"/>
          </p:nvPr>
        </p:nvSpPr>
        <p:spPr/>
        <p:txBody>
          <a:bodyPr/>
          <a:lstStyle/>
          <a:p>
            <a:fld id="{02A20E7D-C2AC-4543-A422-43CE0FE19A5A}" type="slidenum">
              <a:rPr lang="en-US" smtClean="0"/>
              <a:pPr/>
              <a:t>26</a:t>
            </a:fld>
            <a:endParaRPr lang="en-US"/>
          </a:p>
        </p:txBody>
      </p:sp>
      <p:sp>
        <p:nvSpPr>
          <p:cNvPr id="5" name="Title 1">
            <a:extLst>
              <a:ext uri="{FF2B5EF4-FFF2-40B4-BE49-F238E27FC236}">
                <a16:creationId xmlns:a16="http://schemas.microsoft.com/office/drawing/2014/main" id="{D0184BA6-46CB-05F4-F320-FA9AF9E4C937}"/>
              </a:ext>
            </a:extLst>
          </p:cNvPr>
          <p:cNvSpPr>
            <a:spLocks noGrp="1"/>
          </p:cNvSpPr>
          <p:nvPr>
            <p:ph type="title"/>
          </p:nvPr>
        </p:nvSpPr>
        <p:spPr>
          <a:xfrm>
            <a:off x="228600" y="277813"/>
            <a:ext cx="8458200" cy="1139825"/>
          </a:xfrm>
        </p:spPr>
        <p:txBody>
          <a:bodyPr/>
          <a:lstStyle/>
          <a:p>
            <a:r>
              <a:rPr lang="en-US" dirty="0"/>
              <a:t>How often is path analysis used?</a:t>
            </a:r>
          </a:p>
        </p:txBody>
      </p:sp>
      <p:pic>
        <p:nvPicPr>
          <p:cNvPr id="7" name="Picture 6">
            <a:extLst>
              <a:ext uri="{FF2B5EF4-FFF2-40B4-BE49-F238E27FC236}">
                <a16:creationId xmlns:a16="http://schemas.microsoft.com/office/drawing/2014/main" id="{F4AB7C52-88D4-0B3C-5E27-3FDB91351420}"/>
              </a:ext>
            </a:extLst>
          </p:cNvPr>
          <p:cNvPicPr>
            <a:picLocks noChangeAspect="1"/>
          </p:cNvPicPr>
          <p:nvPr/>
        </p:nvPicPr>
        <p:blipFill>
          <a:blip r:embed="rId2"/>
          <a:stretch>
            <a:fillRect/>
          </a:stretch>
        </p:blipFill>
        <p:spPr>
          <a:xfrm>
            <a:off x="152400" y="1738379"/>
            <a:ext cx="8839200" cy="3381242"/>
          </a:xfrm>
          <a:prstGeom prst="rect">
            <a:avLst/>
          </a:prstGeom>
        </p:spPr>
      </p:pic>
    </p:spTree>
    <p:extLst>
      <p:ext uri="{BB962C8B-B14F-4D97-AF65-F5344CB8AC3E}">
        <p14:creationId xmlns:p14="http://schemas.microsoft.com/office/powerpoint/2010/main" val="304612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C10C-7476-A51A-E2FB-90012655C7D8}"/>
              </a:ext>
            </a:extLst>
          </p:cNvPr>
          <p:cNvSpPr>
            <a:spLocks noGrp="1"/>
          </p:cNvSpPr>
          <p:nvPr>
            <p:ph type="title"/>
          </p:nvPr>
        </p:nvSpPr>
        <p:spPr/>
        <p:txBody>
          <a:bodyPr/>
          <a:lstStyle/>
          <a:p>
            <a:r>
              <a:rPr lang="en-US" dirty="0">
                <a:effectLst/>
                <a:latin typeface="Book Antiqua" panose="02040602050305030304" pitchFamily="18" charset="0"/>
                <a:ea typeface="Calibri" panose="020F0502020204030204" pitchFamily="34" charset="0"/>
                <a:cs typeface="Times New Roman" panose="02020603050405020304" pitchFamily="18" charset="0"/>
              </a:rPr>
              <a:t>Do studies use path analysis to draw causal inferences?</a:t>
            </a:r>
            <a:endParaRPr lang="en-US" dirty="0"/>
          </a:p>
        </p:txBody>
      </p:sp>
      <p:sp>
        <p:nvSpPr>
          <p:cNvPr id="4" name="Slide Number Placeholder 3">
            <a:extLst>
              <a:ext uri="{FF2B5EF4-FFF2-40B4-BE49-F238E27FC236}">
                <a16:creationId xmlns:a16="http://schemas.microsoft.com/office/drawing/2014/main" id="{E73D40B2-D7EB-435C-1568-0AA1EF2BDDB6}"/>
              </a:ext>
            </a:extLst>
          </p:cNvPr>
          <p:cNvSpPr>
            <a:spLocks noGrp="1"/>
          </p:cNvSpPr>
          <p:nvPr>
            <p:ph type="sldNum" sz="quarter" idx="12"/>
          </p:nvPr>
        </p:nvSpPr>
        <p:spPr/>
        <p:txBody>
          <a:bodyPr/>
          <a:lstStyle/>
          <a:p>
            <a:fld id="{02A20E7D-C2AC-4543-A422-43CE0FE19A5A}" type="slidenum">
              <a:rPr lang="en-US" smtClean="0"/>
              <a:pPr/>
              <a:t>27</a:t>
            </a:fld>
            <a:endParaRPr lang="en-US"/>
          </a:p>
        </p:txBody>
      </p:sp>
      <p:pic>
        <p:nvPicPr>
          <p:cNvPr id="6" name="Picture 5">
            <a:extLst>
              <a:ext uri="{FF2B5EF4-FFF2-40B4-BE49-F238E27FC236}">
                <a16:creationId xmlns:a16="http://schemas.microsoft.com/office/drawing/2014/main" id="{15CA1820-923C-09AC-2B83-30E8A4BE8F42}"/>
              </a:ext>
            </a:extLst>
          </p:cNvPr>
          <p:cNvPicPr>
            <a:picLocks noChangeAspect="1"/>
          </p:cNvPicPr>
          <p:nvPr/>
        </p:nvPicPr>
        <p:blipFill>
          <a:blip r:embed="rId2"/>
          <a:stretch>
            <a:fillRect/>
          </a:stretch>
        </p:blipFill>
        <p:spPr>
          <a:xfrm>
            <a:off x="76200" y="1923185"/>
            <a:ext cx="8991600" cy="4322040"/>
          </a:xfrm>
          <a:prstGeom prst="rect">
            <a:avLst/>
          </a:prstGeom>
        </p:spPr>
      </p:pic>
    </p:spTree>
    <p:extLst>
      <p:ext uri="{BB962C8B-B14F-4D97-AF65-F5344CB8AC3E}">
        <p14:creationId xmlns:p14="http://schemas.microsoft.com/office/powerpoint/2010/main" val="118926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2E4-8EBA-10FB-35AB-7667D37045BD}"/>
              </a:ext>
            </a:extLst>
          </p:cNvPr>
          <p:cNvSpPr>
            <a:spLocks noGrp="1"/>
          </p:cNvSpPr>
          <p:nvPr>
            <p:ph type="title"/>
          </p:nvPr>
        </p:nvSpPr>
        <p:spPr/>
        <p:txBody>
          <a:bodyPr/>
          <a:lstStyle/>
          <a:p>
            <a:r>
              <a:rPr lang="en-US" dirty="0">
                <a:effectLst/>
                <a:latin typeface="Book Antiqua" panose="02040602050305030304" pitchFamily="18" charset="0"/>
                <a:ea typeface="Calibri" panose="020F0502020204030204" pitchFamily="34" charset="0"/>
                <a:cs typeface="Times New Roman" panose="02020603050405020304" pitchFamily="18" charset="0"/>
              </a:rPr>
              <a:t>Do studies assume uncorrelated or correlated errors?  </a:t>
            </a:r>
            <a:endParaRPr lang="en-US" dirty="0"/>
          </a:p>
        </p:txBody>
      </p:sp>
      <p:sp>
        <p:nvSpPr>
          <p:cNvPr id="4" name="Slide Number Placeholder 3">
            <a:extLst>
              <a:ext uri="{FF2B5EF4-FFF2-40B4-BE49-F238E27FC236}">
                <a16:creationId xmlns:a16="http://schemas.microsoft.com/office/drawing/2014/main" id="{0BEB238E-DF33-D266-322F-9149FE2232BB}"/>
              </a:ext>
            </a:extLst>
          </p:cNvPr>
          <p:cNvSpPr>
            <a:spLocks noGrp="1"/>
          </p:cNvSpPr>
          <p:nvPr>
            <p:ph type="sldNum" sz="quarter" idx="12"/>
          </p:nvPr>
        </p:nvSpPr>
        <p:spPr/>
        <p:txBody>
          <a:bodyPr/>
          <a:lstStyle/>
          <a:p>
            <a:fld id="{02A20E7D-C2AC-4543-A422-43CE0FE19A5A}" type="slidenum">
              <a:rPr lang="en-US" smtClean="0"/>
              <a:pPr/>
              <a:t>28</a:t>
            </a:fld>
            <a:endParaRPr lang="en-US"/>
          </a:p>
        </p:txBody>
      </p:sp>
      <p:pic>
        <p:nvPicPr>
          <p:cNvPr id="6" name="Picture 5">
            <a:extLst>
              <a:ext uri="{FF2B5EF4-FFF2-40B4-BE49-F238E27FC236}">
                <a16:creationId xmlns:a16="http://schemas.microsoft.com/office/drawing/2014/main" id="{F5705494-6B10-9A28-B23B-FA78ABDA6EBD}"/>
              </a:ext>
            </a:extLst>
          </p:cNvPr>
          <p:cNvPicPr>
            <a:picLocks noChangeAspect="1"/>
          </p:cNvPicPr>
          <p:nvPr/>
        </p:nvPicPr>
        <p:blipFill>
          <a:blip r:embed="rId2"/>
          <a:stretch>
            <a:fillRect/>
          </a:stretch>
        </p:blipFill>
        <p:spPr>
          <a:xfrm>
            <a:off x="152400" y="1732940"/>
            <a:ext cx="8763000" cy="4591660"/>
          </a:xfrm>
          <a:prstGeom prst="rect">
            <a:avLst/>
          </a:prstGeom>
        </p:spPr>
      </p:pic>
    </p:spTree>
    <p:extLst>
      <p:ext uri="{BB962C8B-B14F-4D97-AF65-F5344CB8AC3E}">
        <p14:creationId xmlns:p14="http://schemas.microsoft.com/office/powerpoint/2010/main" val="1119408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EEFA-E380-3CBB-96DF-141066F0271A}"/>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AA47DB62-0364-2044-84B9-86A4FAD8A604}"/>
              </a:ext>
            </a:extLst>
          </p:cNvPr>
          <p:cNvSpPr>
            <a:spLocks noGrp="1"/>
          </p:cNvSpPr>
          <p:nvPr>
            <p:ph idx="1"/>
          </p:nvPr>
        </p:nvSpPr>
        <p:spPr/>
        <p:txBody>
          <a:bodyPr/>
          <a:lstStyle/>
          <a:p>
            <a:pPr marL="0" marR="0" algn="just">
              <a:spcBef>
                <a:spcPts val="0"/>
              </a:spcBef>
              <a:spcAft>
                <a:spcPts val="800"/>
              </a:spcAft>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We replicate one of the path analyses in Li et al. (2021). </a:t>
            </a:r>
          </a:p>
          <a:p>
            <a:pPr marL="0" marR="0" algn="just">
              <a:spcBef>
                <a:spcPts val="0"/>
              </a:spcBef>
              <a:spcAft>
                <a:spcPts val="800"/>
              </a:spcAft>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Li et al. (2021) test whether market liquidity is affected by mandatory IFRS adoption and whether this effect is mediated by disclosure quality. </a:t>
            </a:r>
          </a:p>
          <a:p>
            <a:pPr marL="0" marR="0" algn="just">
              <a:spcBef>
                <a:spcPts val="0"/>
              </a:spcBef>
              <a:spcAft>
                <a:spcPts val="800"/>
              </a:spcAft>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We choose this study for a couple of reasons. </a:t>
            </a:r>
          </a:p>
          <a:p>
            <a:pPr marL="800100" lvl="2" algn="just">
              <a:spcBef>
                <a:spcPts val="0"/>
              </a:spcBef>
              <a:spcAft>
                <a:spcPts val="800"/>
              </a:spcAft>
            </a:pPr>
            <a:r>
              <a:rPr lang="en-US" sz="2000" dirty="0">
                <a:effectLst/>
                <a:latin typeface="Book Antiqua" panose="02040602050305030304" pitchFamily="18" charset="0"/>
                <a:ea typeface="Times New Roman" panose="02020603050405020304" pitchFamily="18" charset="0"/>
                <a:cs typeface="Times New Roman" panose="02020603050405020304" pitchFamily="18" charset="0"/>
              </a:rPr>
              <a:t>the system of equations is over-identified, which means we are able to examine how varying the assumption of correlated versus uncorrelated errors affects the estimated coefficients. </a:t>
            </a:r>
          </a:p>
          <a:p>
            <a:pPr marL="800100" lvl="2" algn="just">
              <a:spcBef>
                <a:spcPts val="0"/>
              </a:spcBef>
              <a:spcAft>
                <a:spcPts val="800"/>
              </a:spcAft>
            </a:pPr>
            <a:r>
              <a:rPr lang="en-US" sz="2000" dirty="0">
                <a:effectLst/>
                <a:latin typeface="Book Antiqua" panose="02040602050305030304" pitchFamily="18" charset="0"/>
                <a:ea typeface="Times New Roman" panose="02020603050405020304" pitchFamily="18" charset="0"/>
                <a:cs typeface="Times New Roman" panose="02020603050405020304" pitchFamily="18" charset="0"/>
              </a:rPr>
              <a:t>the study uses publicly available (or readily available) datasets. </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00C10EC-5FBA-7A50-4A31-C9CE2E456C9B}"/>
              </a:ext>
            </a:extLst>
          </p:cNvPr>
          <p:cNvSpPr>
            <a:spLocks noGrp="1"/>
          </p:cNvSpPr>
          <p:nvPr>
            <p:ph type="sldNum" sz="quarter" idx="12"/>
          </p:nvPr>
        </p:nvSpPr>
        <p:spPr/>
        <p:txBody>
          <a:bodyPr/>
          <a:lstStyle/>
          <a:p>
            <a:fld id="{02A20E7D-C2AC-4543-A422-43CE0FE19A5A}" type="slidenum">
              <a:rPr lang="en-US" smtClean="0"/>
              <a:pPr/>
              <a:t>29</a:t>
            </a:fld>
            <a:endParaRPr lang="en-US"/>
          </a:p>
        </p:txBody>
      </p:sp>
    </p:spTree>
    <p:extLst>
      <p:ext uri="{BB962C8B-B14F-4D97-AF65-F5344CB8AC3E}">
        <p14:creationId xmlns:p14="http://schemas.microsoft.com/office/powerpoint/2010/main" val="4737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E5F5-ACD7-4BB0-A7AE-E3A7119E48C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13BA94A1-4DD6-4713-876A-F70537921677}"/>
              </a:ext>
            </a:extLst>
          </p:cNvPr>
          <p:cNvSpPr>
            <a:spLocks noGrp="1"/>
          </p:cNvSpPr>
          <p:nvPr>
            <p:ph idx="1"/>
          </p:nvPr>
        </p:nvSpPr>
        <p:spPr/>
        <p:txBody>
          <a:bodyPr/>
          <a:lstStyle/>
          <a:p>
            <a:pPr lvl="1" eaLnBrk="1" hangingPunct="1">
              <a:lnSpc>
                <a:spcPct val="80000"/>
              </a:lnSpc>
            </a:pPr>
            <a:endParaRPr lang="en-US" dirty="0"/>
          </a:p>
          <a:p>
            <a:pPr eaLnBrk="1" hangingPunct="1">
              <a:lnSpc>
                <a:spcPct val="80000"/>
              </a:lnSpc>
            </a:pPr>
            <a:r>
              <a:rPr lang="en-US" dirty="0" err="1">
                <a:effectLst>
                  <a:outerShdw blurRad="38100" dist="38100" dir="2700000" algn="tl">
                    <a:srgbClr val="000000">
                      <a:alpha val="43137"/>
                    </a:srgbClr>
                  </a:outerShdw>
                </a:effectLst>
              </a:rPr>
              <a:t>lnaf</a:t>
            </a:r>
            <a:r>
              <a:rPr lang="en-US" dirty="0">
                <a:effectLst>
                  <a:outerShdw blurRad="38100" dist="38100" dir="2700000" algn="tl">
                    <a:srgbClr val="000000">
                      <a:alpha val="43137"/>
                    </a:srgbClr>
                  </a:outerShdw>
                </a:effectLst>
              </a:rPr>
              <a:t> = a</a:t>
            </a:r>
            <a:r>
              <a:rPr lang="en-US" baseline="-25000" dirty="0">
                <a:effectLst>
                  <a:outerShdw blurRad="38100" dist="38100" dir="2700000" algn="tl">
                    <a:srgbClr val="000000">
                      <a:alpha val="43137"/>
                    </a:srgbClr>
                  </a:outerShdw>
                </a:effectLst>
              </a:rPr>
              <a:t>0</a:t>
            </a:r>
            <a:r>
              <a:rPr lang="en-US" dirty="0">
                <a:effectLst>
                  <a:outerShdw blurRad="38100" dist="38100" dir="2700000" algn="tl">
                    <a:srgbClr val="000000">
                      <a:alpha val="43137"/>
                    </a:srgbClr>
                  </a:outerShdw>
                </a:effectLst>
              </a:rPr>
              <a:t> + a</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lnta</a:t>
            </a:r>
            <a:r>
              <a:rPr lang="en-US" dirty="0">
                <a:effectLst>
                  <a:outerShdw blurRad="38100" dist="38100" dir="2700000" algn="tl">
                    <a:srgbClr val="000000">
                      <a:alpha val="43137"/>
                    </a:srgbClr>
                  </a:outerShdw>
                </a:effectLst>
              </a:rPr>
              <a:t> + a</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lnsales</a:t>
            </a:r>
            <a:r>
              <a:rPr lang="en-US" dirty="0">
                <a:effectLst>
                  <a:outerShdw blurRad="38100" dist="38100" dir="2700000" algn="tl">
                    <a:srgbClr val="000000">
                      <a:alpha val="43137"/>
                    </a:srgbClr>
                  </a:outerShdw>
                </a:effectLst>
              </a:rPr>
              <a:t> + u</a:t>
            </a:r>
            <a:r>
              <a:rPr lang="en-US" baseline="-25000" dirty="0">
                <a:effectLst>
                  <a:outerShdw blurRad="38100" dist="38100" dir="2700000" algn="tl">
                    <a:srgbClr val="000000">
                      <a:alpha val="43137"/>
                    </a:srgbClr>
                  </a:outerShdw>
                </a:effectLst>
              </a:rPr>
              <a:t>           </a:t>
            </a:r>
          </a:p>
          <a:p>
            <a:pPr eaLnBrk="1" hangingPunct="1">
              <a:lnSpc>
                <a:spcPct val="80000"/>
              </a:lnSpc>
            </a:pPr>
            <a:r>
              <a:rPr lang="en-US" dirty="0" err="1">
                <a:effectLst>
                  <a:outerShdw blurRad="38100" dist="38100" dir="2700000" algn="tl">
                    <a:srgbClr val="000000">
                      <a:alpha val="43137"/>
                    </a:srgbClr>
                  </a:outerShdw>
                </a:effectLst>
              </a:rPr>
              <a:t>lnta</a:t>
            </a:r>
            <a:r>
              <a:rPr lang="en-US" dirty="0">
                <a:effectLst>
                  <a:outerShdw blurRad="38100" dist="38100" dir="2700000" algn="tl">
                    <a:srgbClr val="000000">
                      <a:alpha val="43137"/>
                    </a:srgbClr>
                  </a:outerShdw>
                </a:effectLst>
              </a:rPr>
              <a:t> = b</a:t>
            </a:r>
            <a:r>
              <a:rPr lang="en-US" baseline="-25000" dirty="0">
                <a:effectLst>
                  <a:outerShdw blurRad="38100" dist="38100" dir="2700000" algn="tl">
                    <a:srgbClr val="000000">
                      <a:alpha val="43137"/>
                    </a:srgbClr>
                  </a:outerShdw>
                </a:effectLst>
              </a:rPr>
              <a:t>0</a:t>
            </a:r>
            <a:r>
              <a:rPr lang="en-US" dirty="0">
                <a:effectLst>
                  <a:outerShdw blurRad="38100" dist="38100" dir="2700000" algn="tl">
                    <a:srgbClr val="000000">
                      <a:alpha val="43137"/>
                    </a:srgbClr>
                  </a:outerShdw>
                </a:effectLst>
              </a:rPr>
              <a:t> + b</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ln_sales</a:t>
            </a:r>
            <a:r>
              <a:rPr lang="en-US" baseline="-25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b</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ln_age</a:t>
            </a:r>
            <a:r>
              <a:rPr lang="en-US" dirty="0">
                <a:effectLst>
                  <a:outerShdw blurRad="38100" dist="38100" dir="2700000" algn="tl">
                    <a:srgbClr val="000000">
                      <a:alpha val="43137"/>
                    </a:srgbClr>
                  </a:outerShdw>
                </a:effectLst>
              </a:rPr>
              <a:t> + v</a:t>
            </a:r>
            <a:r>
              <a:rPr lang="en-US" baseline="-25000"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pPr marL="457200" lvl="1" indent="0" eaLnBrk="1" hangingPunct="1">
              <a:lnSpc>
                <a:spcPct val="80000"/>
              </a:lnSpc>
              <a:buNone/>
            </a:pPr>
            <a:endParaRPr lang="en-US" dirty="0"/>
          </a:p>
          <a:p>
            <a:pPr eaLnBrk="1" hangingPunct="1">
              <a:lnSpc>
                <a:spcPct val="80000"/>
              </a:lnSpc>
            </a:pPr>
            <a:r>
              <a:rPr lang="en-US" dirty="0">
                <a:effectLst>
                  <a:outerShdw blurRad="38100" dist="38100" dir="2700000" algn="tl">
                    <a:srgbClr val="000000">
                      <a:alpha val="43137"/>
                    </a:srgbClr>
                  </a:outerShdw>
                </a:effectLst>
              </a:rPr>
              <a:t>Note the exclusion restriction on </a:t>
            </a:r>
            <a:r>
              <a:rPr lang="en-US" dirty="0" err="1">
                <a:effectLst>
                  <a:outerShdw blurRad="38100" dist="38100" dir="2700000" algn="tl">
                    <a:srgbClr val="000000">
                      <a:alpha val="43137"/>
                    </a:srgbClr>
                  </a:outerShdw>
                </a:effectLst>
              </a:rPr>
              <a:t>ln_age</a:t>
            </a:r>
            <a:r>
              <a:rPr lang="en-US" dirty="0">
                <a:effectLst>
                  <a:outerShdw blurRad="38100" dist="38100" dir="2700000" algn="tl">
                    <a:srgbClr val="000000">
                      <a:alpha val="43137"/>
                    </a:srgbClr>
                  </a:outerShdw>
                </a:effectLst>
              </a:rPr>
              <a:t> </a:t>
            </a:r>
          </a:p>
          <a:p>
            <a:pPr eaLnBrk="1" hangingPunct="1">
              <a:lnSpc>
                <a:spcPct val="80000"/>
              </a:lnSpc>
            </a:pPr>
            <a:r>
              <a:rPr lang="en-US" dirty="0">
                <a:effectLst>
                  <a:outerShdw blurRad="38100" dist="38100" dir="2700000" algn="tl">
                    <a:srgbClr val="000000">
                      <a:alpha val="43137"/>
                    </a:srgbClr>
                  </a:outerShdw>
                </a:effectLst>
              </a:rPr>
              <a:t>This system is “just-identified”</a:t>
            </a:r>
          </a:p>
          <a:p>
            <a:pPr lvl="1" eaLnBrk="1" hangingPunct="1">
              <a:lnSpc>
                <a:spcPct val="80000"/>
              </a:lnSpc>
            </a:pPr>
            <a:endParaRPr lang="en-US" dirty="0"/>
          </a:p>
          <a:p>
            <a:pPr lvl="1" eaLnBrk="1" hangingPunct="1">
              <a:lnSpc>
                <a:spcPct val="80000"/>
              </a:lnSpc>
            </a:pPr>
            <a:endParaRPr lang="en-US" baseline="-25000" dirty="0"/>
          </a:p>
          <a:p>
            <a:pPr lvl="1" eaLnBrk="1" hangingPunct="1">
              <a:lnSpc>
                <a:spcPct val="80000"/>
              </a:lnSpc>
            </a:pPr>
            <a:endParaRPr lang="en-US" baseline="-25000" dirty="0"/>
          </a:p>
          <a:p>
            <a:endParaRPr lang="en-US" dirty="0"/>
          </a:p>
        </p:txBody>
      </p:sp>
      <p:sp>
        <p:nvSpPr>
          <p:cNvPr id="4" name="Slide Number Placeholder 3">
            <a:extLst>
              <a:ext uri="{FF2B5EF4-FFF2-40B4-BE49-F238E27FC236}">
                <a16:creationId xmlns:a16="http://schemas.microsoft.com/office/drawing/2014/main" id="{D0907622-6555-4472-870E-3A623C8AF67C}"/>
              </a:ext>
            </a:extLst>
          </p:cNvPr>
          <p:cNvSpPr>
            <a:spLocks noGrp="1"/>
          </p:cNvSpPr>
          <p:nvPr>
            <p:ph type="sldNum" sz="quarter" idx="12"/>
          </p:nvPr>
        </p:nvSpPr>
        <p:spPr/>
        <p:txBody>
          <a:bodyPr/>
          <a:lstStyle/>
          <a:p>
            <a:fld id="{02A20E7D-C2AC-4543-A422-43CE0FE19A5A}" type="slidenum">
              <a:rPr lang="en-US" smtClean="0"/>
              <a:pPr/>
              <a:t>3</a:t>
            </a:fld>
            <a:endParaRPr lang="en-US"/>
          </a:p>
        </p:txBody>
      </p:sp>
    </p:spTree>
    <p:extLst>
      <p:ext uri="{BB962C8B-B14F-4D97-AF65-F5344CB8AC3E}">
        <p14:creationId xmlns:p14="http://schemas.microsoft.com/office/powerpoint/2010/main" val="245650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D652-7934-960B-B216-605EF844EB5C}"/>
              </a:ext>
            </a:extLst>
          </p:cNvPr>
          <p:cNvSpPr>
            <a:spLocks noGrp="1"/>
          </p:cNvSpPr>
          <p:nvPr>
            <p:ph type="title"/>
          </p:nvPr>
        </p:nvSpPr>
        <p:spPr>
          <a:xfrm>
            <a:off x="457200" y="277813"/>
            <a:ext cx="8229600" cy="1169987"/>
          </a:xfrm>
        </p:spPr>
        <p:txBody>
          <a:bodyPr/>
          <a:lstStyle/>
          <a:p>
            <a:r>
              <a:rPr lang="en-US" sz="4400" dirty="0">
                <a:effectLst/>
                <a:latin typeface="Book Antiqua" panose="02040602050305030304" pitchFamily="18" charset="0"/>
                <a:ea typeface="Times New Roman" panose="02020603050405020304" pitchFamily="18" charset="0"/>
                <a:cs typeface="Times New Roman" panose="02020603050405020304" pitchFamily="18" charset="0"/>
              </a:rPr>
              <a:t>Li et al. (2021)</a:t>
            </a:r>
            <a:endParaRPr lang="en-US" dirty="0"/>
          </a:p>
        </p:txBody>
      </p:sp>
      <p:sp>
        <p:nvSpPr>
          <p:cNvPr id="3" name="Content Placeholder 2">
            <a:extLst>
              <a:ext uri="{FF2B5EF4-FFF2-40B4-BE49-F238E27FC236}">
                <a16:creationId xmlns:a16="http://schemas.microsoft.com/office/drawing/2014/main" id="{221E9EF4-4F72-1893-AE0E-2CFF54FA439E}"/>
              </a:ext>
            </a:extLst>
          </p:cNvPr>
          <p:cNvSpPr>
            <a:spLocks noGrp="1"/>
          </p:cNvSpPr>
          <p:nvPr>
            <p:ph idx="1"/>
          </p:nvPr>
        </p:nvSpPr>
        <p:spPr>
          <a:xfrm>
            <a:off x="457200" y="2743200"/>
            <a:ext cx="8229600" cy="3382963"/>
          </a:xfrm>
        </p:spPr>
        <p:txBody>
          <a:bodyPr/>
          <a:lstStyle/>
          <a:p>
            <a:r>
              <a:rPr lang="en-US" sz="1800" i="1" dirty="0">
                <a:effectLst/>
                <a:latin typeface="Book Antiqua" panose="02040602050305030304" pitchFamily="18" charset="0"/>
                <a:ea typeface="Calibri" panose="020F0502020204030204" pitchFamily="34" charset="0"/>
                <a:cs typeface="Times New Roman" panose="02020603050405020304" pitchFamily="18" charset="0"/>
              </a:rPr>
              <a:t>Ln(PRC_IMPACT) = </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the natural log of the median </a:t>
            </a:r>
            <a:r>
              <a:rPr lang="en-US" sz="1800" dirty="0" err="1">
                <a:effectLst/>
                <a:latin typeface="Book Antiqua" panose="02040602050305030304" pitchFamily="18" charset="0"/>
                <a:ea typeface="Times New Roman" panose="02020603050405020304" pitchFamily="18" charset="0"/>
                <a:cs typeface="Times New Roman" panose="02020603050405020304" pitchFamily="18" charset="0"/>
              </a:rPr>
              <a:t>Amihud</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(2002) illiquidity measure. </a:t>
            </a:r>
          </a:p>
          <a:p>
            <a:r>
              <a:rPr lang="en-US" sz="1800" i="1" dirty="0">
                <a:effectLst/>
                <a:latin typeface="Book Antiqua" panose="02040602050305030304" pitchFamily="18" charset="0"/>
                <a:ea typeface="Calibri" panose="020F0502020204030204" pitchFamily="34" charset="0"/>
                <a:cs typeface="Times New Roman" panose="02020603050405020304" pitchFamily="18" charset="0"/>
              </a:rPr>
              <a:t>DQ =</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the number of line items reported in the financial statements.</a:t>
            </a:r>
          </a:p>
          <a:p>
            <a:r>
              <a:rPr lang="en-US" sz="1800" i="1" dirty="0" err="1">
                <a:effectLst/>
                <a:latin typeface="Book Antiqua" panose="02040602050305030304" pitchFamily="18" charset="0"/>
                <a:ea typeface="Times New Roman" panose="02020603050405020304" pitchFamily="18" charset="0"/>
                <a:cs typeface="Times New Roman" panose="02020603050405020304" pitchFamily="18" charset="0"/>
              </a:rPr>
              <a:t>Controls</a:t>
            </a:r>
            <a:r>
              <a:rPr lang="en-US" sz="1800" i="1" baseline="-25000" dirty="0" err="1">
                <a:effectLst/>
                <a:latin typeface="Book Antiqua" panose="02040602050305030304" pitchFamily="18" charset="0"/>
                <a:ea typeface="Times New Roman" panose="02020603050405020304" pitchFamily="18" charset="0"/>
                <a:cs typeface="Times New Roman" panose="02020603050405020304" pitchFamily="18" charset="0"/>
              </a:rPr>
              <a:t>PRC</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 </a:t>
            </a: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POST</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IFRS, </a:t>
            </a: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POST × IFRS</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the lagged number of zero returns days in the fiscal year, lagged size, and the lagged natural log of return volatility.</a:t>
            </a:r>
          </a:p>
          <a:p>
            <a:r>
              <a:rPr lang="en-US" sz="1800" i="1" dirty="0" err="1">
                <a:effectLst/>
                <a:latin typeface="Book Antiqua" panose="02040602050305030304" pitchFamily="18" charset="0"/>
                <a:ea typeface="Times New Roman" panose="02020603050405020304" pitchFamily="18" charset="0"/>
                <a:cs typeface="Times New Roman" panose="02020603050405020304" pitchFamily="18" charset="0"/>
              </a:rPr>
              <a:t>Controls</a:t>
            </a:r>
            <a:r>
              <a:rPr lang="en-US" sz="1800" i="1" baseline="-25000" dirty="0" err="1">
                <a:effectLst/>
                <a:latin typeface="Book Antiqua" panose="02040602050305030304" pitchFamily="18" charset="0"/>
                <a:ea typeface="Times New Roman" panose="02020603050405020304" pitchFamily="18" charset="0"/>
                <a:cs typeface="Times New Roman" panose="02020603050405020304" pitchFamily="18" charset="0"/>
              </a:rPr>
              <a:t>DQ</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are: </a:t>
            </a: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POST</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IFRS</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POST × IFRS</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size, leverage, sales growth, ROA, an M&amp;A indicator, a Big 4 indicator, a qualified audit opinion indicator, the natural log of return volatility over the fiscal year, the natural log of a country’s GDP per capita, and the natural log of a country’s market capitalization per capita. </a:t>
            </a:r>
          </a:p>
          <a:p>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Note that </a:t>
            </a:r>
            <a:r>
              <a:rPr lang="en-US" sz="1800" i="1" dirty="0" err="1">
                <a:effectLst/>
                <a:latin typeface="Book Antiqua" panose="02040602050305030304" pitchFamily="18" charset="0"/>
                <a:ea typeface="Times New Roman" panose="02020603050405020304" pitchFamily="18" charset="0"/>
                <a:cs typeface="Times New Roman" panose="02020603050405020304" pitchFamily="18" charset="0"/>
              </a:rPr>
              <a:t>Controls</a:t>
            </a:r>
            <a:r>
              <a:rPr lang="en-US" sz="1800" i="1" baseline="-25000" dirty="0" err="1">
                <a:effectLst/>
                <a:latin typeface="Book Antiqua" panose="02040602050305030304" pitchFamily="18" charset="0"/>
                <a:ea typeface="Times New Roman" panose="02020603050405020304" pitchFamily="18" charset="0"/>
                <a:cs typeface="Times New Roman" panose="02020603050405020304" pitchFamily="18" charset="0"/>
              </a:rPr>
              <a:t>DQ</a:t>
            </a: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contains several variables that are not in </a:t>
            </a:r>
            <a:r>
              <a:rPr lang="en-US" sz="1800" i="1" dirty="0" err="1">
                <a:effectLst/>
                <a:latin typeface="Book Antiqua" panose="02040602050305030304" pitchFamily="18" charset="0"/>
                <a:ea typeface="Times New Roman" panose="02020603050405020304" pitchFamily="18" charset="0"/>
                <a:cs typeface="Times New Roman" panose="02020603050405020304" pitchFamily="18" charset="0"/>
              </a:rPr>
              <a:t>Controls</a:t>
            </a:r>
            <a:r>
              <a:rPr lang="en-US" sz="1800" i="1" baseline="-25000" dirty="0" err="1">
                <a:effectLst/>
                <a:latin typeface="Book Antiqua" panose="02040602050305030304" pitchFamily="18" charset="0"/>
                <a:ea typeface="Times New Roman" panose="02020603050405020304" pitchFamily="18" charset="0"/>
                <a:cs typeface="Times New Roman" panose="02020603050405020304" pitchFamily="18" charset="0"/>
              </a:rPr>
              <a:t>PRC</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1800" dirty="0"/>
          </a:p>
        </p:txBody>
      </p:sp>
      <p:sp>
        <p:nvSpPr>
          <p:cNvPr id="4" name="Slide Number Placeholder 3">
            <a:extLst>
              <a:ext uri="{FF2B5EF4-FFF2-40B4-BE49-F238E27FC236}">
                <a16:creationId xmlns:a16="http://schemas.microsoft.com/office/drawing/2014/main" id="{CC40192C-5247-96AF-3D2E-64A3D806B04C}"/>
              </a:ext>
            </a:extLst>
          </p:cNvPr>
          <p:cNvSpPr>
            <a:spLocks noGrp="1"/>
          </p:cNvSpPr>
          <p:nvPr>
            <p:ph type="sldNum" sz="quarter" idx="12"/>
          </p:nvPr>
        </p:nvSpPr>
        <p:spPr/>
        <p:txBody>
          <a:bodyPr/>
          <a:lstStyle/>
          <a:p>
            <a:fld id="{02A20E7D-C2AC-4543-A422-43CE0FE19A5A}" type="slidenum">
              <a:rPr lang="en-US" smtClean="0"/>
              <a:pPr/>
              <a:t>30</a:t>
            </a:fld>
            <a:endParaRPr lang="en-US" dirty="0"/>
          </a:p>
        </p:txBody>
      </p:sp>
      <p:pic>
        <p:nvPicPr>
          <p:cNvPr id="6" name="Picture 5">
            <a:extLst>
              <a:ext uri="{FF2B5EF4-FFF2-40B4-BE49-F238E27FC236}">
                <a16:creationId xmlns:a16="http://schemas.microsoft.com/office/drawing/2014/main" id="{3F4C200B-F16E-6406-C1C4-C757A7EE48AD}"/>
              </a:ext>
            </a:extLst>
          </p:cNvPr>
          <p:cNvPicPr>
            <a:picLocks noChangeAspect="1"/>
          </p:cNvPicPr>
          <p:nvPr/>
        </p:nvPicPr>
        <p:blipFill>
          <a:blip r:embed="rId2"/>
          <a:stretch>
            <a:fillRect/>
          </a:stretch>
        </p:blipFill>
        <p:spPr>
          <a:xfrm>
            <a:off x="609600" y="1447800"/>
            <a:ext cx="7924800" cy="1092631"/>
          </a:xfrm>
          <a:prstGeom prst="rect">
            <a:avLst/>
          </a:prstGeom>
        </p:spPr>
      </p:pic>
    </p:spTree>
    <p:extLst>
      <p:ext uri="{BB962C8B-B14F-4D97-AF65-F5344CB8AC3E}">
        <p14:creationId xmlns:p14="http://schemas.microsoft.com/office/powerpoint/2010/main" val="912688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42A6-BFA3-EB03-2662-C7A281A9264C}"/>
              </a:ext>
            </a:extLst>
          </p:cNvPr>
          <p:cNvSpPr>
            <a:spLocks noGrp="1"/>
          </p:cNvSpPr>
          <p:nvPr>
            <p:ph type="title"/>
          </p:nvPr>
        </p:nvSpPr>
        <p:spPr/>
        <p:txBody>
          <a:bodyPr/>
          <a:lstStyle/>
          <a:p>
            <a:r>
              <a:rPr lang="en-US" sz="4400" dirty="0">
                <a:effectLst/>
                <a:latin typeface="Book Antiqua" panose="02040602050305030304" pitchFamily="18" charset="0"/>
                <a:ea typeface="Times New Roman" panose="02020603050405020304" pitchFamily="18" charset="0"/>
                <a:cs typeface="Times New Roman" panose="02020603050405020304" pitchFamily="18" charset="0"/>
              </a:rPr>
              <a:t>Li et al. (2021)</a:t>
            </a:r>
            <a:endParaRPr lang="en-US" dirty="0"/>
          </a:p>
        </p:txBody>
      </p:sp>
      <p:sp>
        <p:nvSpPr>
          <p:cNvPr id="3" name="Content Placeholder 2">
            <a:extLst>
              <a:ext uri="{FF2B5EF4-FFF2-40B4-BE49-F238E27FC236}">
                <a16:creationId xmlns:a16="http://schemas.microsoft.com/office/drawing/2014/main" id="{1FD66A52-0E61-B4DC-A73A-C908D0EECB32}"/>
              </a:ext>
            </a:extLst>
          </p:cNvPr>
          <p:cNvSpPr>
            <a:spLocks noGrp="1"/>
          </p:cNvSpPr>
          <p:nvPr>
            <p:ph idx="1"/>
          </p:nvPr>
        </p:nvSpPr>
        <p:spPr/>
        <p:txBody>
          <a:bodyPr/>
          <a:lstStyle/>
          <a:p>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Similar to most path analysis studies, Li et al. (2021) do not disclose whether they assume correlated or uncorrelated errors. </a:t>
            </a:r>
          </a:p>
          <a:p>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Further, Li et al. (2021) do not attempt to justify their exclusion restrictions. We take their exclusion restrictions as given and explore the implications of assuming correlated or uncorrelated errors.</a:t>
            </a:r>
          </a:p>
          <a:p>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We estimate their system of equations twice, once under the assumption of uncorrelated errors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i.e.,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cov</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(u</a:t>
            </a:r>
            <a:r>
              <a:rPr lang="en-US" sz="2400" baseline="-25000" dirty="0">
                <a:effectLst/>
                <a:latin typeface="Book Antiqua" panose="02040602050305030304" pitchFamily="18" charset="0"/>
                <a:ea typeface="Calibri" panose="020F0502020204030204" pitchFamily="34" charset="0"/>
                <a:cs typeface="Times New Roman" panose="02020603050405020304" pitchFamily="18" charset="0"/>
              </a:rPr>
              <a:t>1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u</a:t>
            </a:r>
            <a:r>
              <a:rPr lang="en-US" sz="2400" baseline="-25000" dirty="0">
                <a:effectLst/>
                <a:latin typeface="Book Antiqua" panose="02040602050305030304" pitchFamily="18" charset="0"/>
                <a:ea typeface="Calibri" panose="020F0502020204030204" pitchFamily="34" charset="0"/>
                <a:cs typeface="Times New Roman" panose="02020603050405020304" pitchFamily="18" charset="0"/>
              </a:rPr>
              <a:t>2</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 0</a:t>
            </a: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 and once under the assumption of correlated errors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i.e.,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cov</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(u</a:t>
            </a:r>
            <a:r>
              <a:rPr lang="en-US" sz="2400" baseline="-25000" dirty="0">
                <a:effectLst/>
                <a:latin typeface="Book Antiqua" panose="02040602050305030304" pitchFamily="18" charset="0"/>
                <a:ea typeface="Calibri" panose="020F0502020204030204" pitchFamily="34" charset="0"/>
                <a:cs typeface="Times New Roman" panose="02020603050405020304" pitchFamily="18" charset="0"/>
              </a:rPr>
              <a:t>1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u</a:t>
            </a:r>
            <a:r>
              <a:rPr lang="en-US" sz="2400" baseline="-25000" dirty="0">
                <a:effectLst/>
                <a:latin typeface="Book Antiqua" panose="02040602050305030304" pitchFamily="18" charset="0"/>
                <a:ea typeface="Calibri" panose="020F0502020204030204" pitchFamily="34" charset="0"/>
                <a:cs typeface="Times New Roman" panose="02020603050405020304" pitchFamily="18" charset="0"/>
              </a:rPr>
              <a:t>2</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a:effectLst/>
                <a:latin typeface="Book Antiqua" panose="0204060205030503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0</a:t>
            </a: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2400" dirty="0"/>
          </a:p>
        </p:txBody>
      </p:sp>
      <p:sp>
        <p:nvSpPr>
          <p:cNvPr id="4" name="Slide Number Placeholder 3">
            <a:extLst>
              <a:ext uri="{FF2B5EF4-FFF2-40B4-BE49-F238E27FC236}">
                <a16:creationId xmlns:a16="http://schemas.microsoft.com/office/drawing/2014/main" id="{0058E3F5-3EC2-A125-B4E9-B6E47F09B7AE}"/>
              </a:ext>
            </a:extLst>
          </p:cNvPr>
          <p:cNvSpPr>
            <a:spLocks noGrp="1"/>
          </p:cNvSpPr>
          <p:nvPr>
            <p:ph type="sldNum" sz="quarter" idx="12"/>
          </p:nvPr>
        </p:nvSpPr>
        <p:spPr/>
        <p:txBody>
          <a:bodyPr/>
          <a:lstStyle/>
          <a:p>
            <a:fld id="{02A20E7D-C2AC-4543-A422-43CE0FE19A5A}" type="slidenum">
              <a:rPr lang="en-US" smtClean="0"/>
              <a:pPr/>
              <a:t>31</a:t>
            </a:fld>
            <a:endParaRPr lang="en-US"/>
          </a:p>
        </p:txBody>
      </p:sp>
    </p:spTree>
    <p:extLst>
      <p:ext uri="{BB962C8B-B14F-4D97-AF65-F5344CB8AC3E}">
        <p14:creationId xmlns:p14="http://schemas.microsoft.com/office/powerpoint/2010/main" val="6481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607142-4816-13B0-1ADF-A6A463E52FBD}"/>
              </a:ext>
            </a:extLst>
          </p:cNvPr>
          <p:cNvSpPr>
            <a:spLocks noGrp="1"/>
          </p:cNvSpPr>
          <p:nvPr>
            <p:ph type="sldNum" sz="quarter" idx="12"/>
          </p:nvPr>
        </p:nvSpPr>
        <p:spPr/>
        <p:txBody>
          <a:bodyPr/>
          <a:lstStyle/>
          <a:p>
            <a:fld id="{02A20E7D-C2AC-4543-A422-43CE0FE19A5A}" type="slidenum">
              <a:rPr lang="en-US" smtClean="0"/>
              <a:pPr/>
              <a:t>32</a:t>
            </a:fld>
            <a:endParaRPr lang="en-US"/>
          </a:p>
        </p:txBody>
      </p:sp>
      <p:pic>
        <p:nvPicPr>
          <p:cNvPr id="6" name="Picture 5">
            <a:extLst>
              <a:ext uri="{FF2B5EF4-FFF2-40B4-BE49-F238E27FC236}">
                <a16:creationId xmlns:a16="http://schemas.microsoft.com/office/drawing/2014/main" id="{CF94FB08-6174-935A-0F10-CE16AA0F4022}"/>
              </a:ext>
            </a:extLst>
          </p:cNvPr>
          <p:cNvPicPr>
            <a:picLocks noChangeAspect="1"/>
          </p:cNvPicPr>
          <p:nvPr/>
        </p:nvPicPr>
        <p:blipFill>
          <a:blip r:embed="rId2"/>
          <a:stretch>
            <a:fillRect/>
          </a:stretch>
        </p:blipFill>
        <p:spPr>
          <a:xfrm>
            <a:off x="1219200" y="277812"/>
            <a:ext cx="6705599" cy="6443663"/>
          </a:xfrm>
          <a:prstGeom prst="rect">
            <a:avLst/>
          </a:prstGeom>
        </p:spPr>
      </p:pic>
    </p:spTree>
    <p:extLst>
      <p:ext uri="{BB962C8B-B14F-4D97-AF65-F5344CB8AC3E}">
        <p14:creationId xmlns:p14="http://schemas.microsoft.com/office/powerpoint/2010/main" val="3060319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FB06-120E-3B10-8DA2-9E7E3634BF75}"/>
              </a:ext>
            </a:extLst>
          </p:cNvPr>
          <p:cNvSpPr>
            <a:spLocks noGrp="1"/>
          </p:cNvSpPr>
          <p:nvPr>
            <p:ph type="title"/>
          </p:nvPr>
        </p:nvSpPr>
        <p:spPr/>
        <p:txBody>
          <a:bodyPr/>
          <a:lstStyle/>
          <a:p>
            <a:r>
              <a:rPr lang="en-US" sz="4400" dirty="0">
                <a:effectLst/>
                <a:latin typeface="Book Antiqua" panose="02040602050305030304" pitchFamily="18" charset="0"/>
                <a:ea typeface="Times New Roman" panose="02020603050405020304" pitchFamily="18" charset="0"/>
                <a:cs typeface="Times New Roman" panose="02020603050405020304" pitchFamily="18" charset="0"/>
              </a:rPr>
              <a:t>Takeaway</a:t>
            </a:r>
            <a:endParaRPr lang="en-US" dirty="0"/>
          </a:p>
        </p:txBody>
      </p:sp>
      <p:sp>
        <p:nvSpPr>
          <p:cNvPr id="3" name="Content Placeholder 2">
            <a:extLst>
              <a:ext uri="{FF2B5EF4-FFF2-40B4-BE49-F238E27FC236}">
                <a16:creationId xmlns:a16="http://schemas.microsoft.com/office/drawing/2014/main" id="{0ECC025E-D0C8-A8D6-23E6-9833A23C5C17}"/>
              </a:ext>
            </a:extLst>
          </p:cNvPr>
          <p:cNvSpPr>
            <a:spLocks noGrp="1"/>
          </p:cNvSpPr>
          <p:nvPr>
            <p:ph idx="1"/>
          </p:nvPr>
        </p:nvSpPr>
        <p:spPr/>
        <p:txBody>
          <a:bodyPr/>
          <a:lstStyle/>
          <a:p>
            <a:r>
              <a:rPr lang="en-US" sz="2200" dirty="0">
                <a:effectLst/>
                <a:latin typeface="Book Antiqua" panose="02040602050305030304" pitchFamily="18" charset="0"/>
                <a:ea typeface="Times New Roman" panose="02020603050405020304" pitchFamily="18" charset="0"/>
                <a:cs typeface="Times New Roman" panose="02020603050405020304" pitchFamily="18" charset="0"/>
              </a:rPr>
              <a:t>Altering the assumption of correlated or uncorrelated errors can flip the sign of the coefficient on the mediator and can dramatically impact the coefficient magnitudes.</a:t>
            </a:r>
          </a:p>
          <a:p>
            <a:r>
              <a:rPr lang="en-US" sz="2200" dirty="0">
                <a:effectLst/>
                <a:latin typeface="Book Antiqua" panose="02040602050305030304" pitchFamily="18" charset="0"/>
                <a:ea typeface="Times New Roman" panose="02020603050405020304" pitchFamily="18" charset="0"/>
                <a:cs typeface="Times New Roman" panose="02020603050405020304" pitchFamily="18" charset="0"/>
              </a:rPr>
              <a:t>We do not claim that every system of equations will see a sign flip when altering the error term assumption. </a:t>
            </a:r>
            <a:endParaRPr lang="en-US" sz="2200" dirty="0"/>
          </a:p>
        </p:txBody>
      </p:sp>
      <p:sp>
        <p:nvSpPr>
          <p:cNvPr id="4" name="Slide Number Placeholder 3">
            <a:extLst>
              <a:ext uri="{FF2B5EF4-FFF2-40B4-BE49-F238E27FC236}">
                <a16:creationId xmlns:a16="http://schemas.microsoft.com/office/drawing/2014/main" id="{4BF973CB-DF76-02F1-A04E-BA2FCA002982}"/>
              </a:ext>
            </a:extLst>
          </p:cNvPr>
          <p:cNvSpPr>
            <a:spLocks noGrp="1"/>
          </p:cNvSpPr>
          <p:nvPr>
            <p:ph type="sldNum" sz="quarter" idx="12"/>
          </p:nvPr>
        </p:nvSpPr>
        <p:spPr/>
        <p:txBody>
          <a:bodyPr/>
          <a:lstStyle/>
          <a:p>
            <a:fld id="{02A20E7D-C2AC-4543-A422-43CE0FE19A5A}" type="slidenum">
              <a:rPr lang="en-US" smtClean="0"/>
              <a:pPr/>
              <a:t>33</a:t>
            </a:fld>
            <a:endParaRPr lang="en-US"/>
          </a:p>
        </p:txBody>
      </p:sp>
    </p:spTree>
    <p:extLst>
      <p:ext uri="{BB962C8B-B14F-4D97-AF65-F5344CB8AC3E}">
        <p14:creationId xmlns:p14="http://schemas.microsoft.com/office/powerpoint/2010/main" val="2957629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DC43-041C-4E70-4E72-CA7AA043D69D}"/>
              </a:ext>
            </a:extLst>
          </p:cNvPr>
          <p:cNvSpPr>
            <a:spLocks noGrp="1"/>
          </p:cNvSpPr>
          <p:nvPr>
            <p:ph type="title"/>
          </p:nvPr>
        </p:nvSpPr>
        <p:spPr/>
        <p:txBody>
          <a:bodyPr/>
          <a:lstStyle/>
          <a:p>
            <a:r>
              <a:rPr lang="en-US" dirty="0"/>
              <a:t>Over-identified systems</a:t>
            </a:r>
          </a:p>
        </p:txBody>
      </p:sp>
      <p:sp>
        <p:nvSpPr>
          <p:cNvPr id="3" name="Content Placeholder 2">
            <a:extLst>
              <a:ext uri="{FF2B5EF4-FFF2-40B4-BE49-F238E27FC236}">
                <a16:creationId xmlns:a16="http://schemas.microsoft.com/office/drawing/2014/main" id="{94B7BEE1-58B6-B4F7-A0F1-950DE7B26D04}"/>
              </a:ext>
            </a:extLst>
          </p:cNvPr>
          <p:cNvSpPr>
            <a:spLocks noGrp="1"/>
          </p:cNvSpPr>
          <p:nvPr>
            <p:ph idx="1"/>
          </p:nvPr>
        </p:nvSpPr>
        <p:spPr/>
        <p:txBody>
          <a:bodyPr/>
          <a:lstStyle/>
          <a:p>
            <a:r>
              <a:rPr lang="en-US" sz="2400" dirty="0">
                <a:effectLst/>
                <a:latin typeface="Book Antiqua" panose="02040602050305030304" pitchFamily="18" charset="0"/>
                <a:ea typeface="Calibri" panose="020F0502020204030204" pitchFamily="34" charset="0"/>
                <a:cs typeface="Times New Roman" panose="02020603050405020304" pitchFamily="18" charset="0"/>
              </a:rPr>
              <a:t>Recall that in an over-identified system in which the researcher allows correlated errors, the path coefficients are different from IV and the IV estimates are also different depending on whether the researcher uses 2SLS, LIML or GMM</a:t>
            </a:r>
          </a:p>
          <a:p>
            <a:r>
              <a:rPr lang="en-US" sz="2400" dirty="0"/>
              <a:t>The SEM command produces FIML estimates</a:t>
            </a:r>
          </a:p>
          <a:p>
            <a:r>
              <a:rPr lang="en-US" sz="2400" dirty="0"/>
              <a:t>In a just-identified system, the coefficients are identical regardless of whether the researcher uses FIML, LIML, 2SLS or GMM</a:t>
            </a:r>
          </a:p>
          <a:p>
            <a:r>
              <a:rPr lang="en-US" sz="2400" dirty="0"/>
              <a:t>In an over-identified system, the coefficients are different</a:t>
            </a:r>
          </a:p>
        </p:txBody>
      </p:sp>
      <p:sp>
        <p:nvSpPr>
          <p:cNvPr id="4" name="Slide Number Placeholder 3">
            <a:extLst>
              <a:ext uri="{FF2B5EF4-FFF2-40B4-BE49-F238E27FC236}">
                <a16:creationId xmlns:a16="http://schemas.microsoft.com/office/drawing/2014/main" id="{CF79D553-DD78-BE57-7CA8-6A9EF4C21338}"/>
              </a:ext>
            </a:extLst>
          </p:cNvPr>
          <p:cNvSpPr>
            <a:spLocks noGrp="1"/>
          </p:cNvSpPr>
          <p:nvPr>
            <p:ph type="sldNum" sz="quarter" idx="12"/>
          </p:nvPr>
        </p:nvSpPr>
        <p:spPr/>
        <p:txBody>
          <a:bodyPr/>
          <a:lstStyle/>
          <a:p>
            <a:fld id="{02A20E7D-C2AC-4543-A422-43CE0FE19A5A}" type="slidenum">
              <a:rPr lang="en-US" smtClean="0"/>
              <a:pPr/>
              <a:t>34</a:t>
            </a:fld>
            <a:endParaRPr lang="en-US"/>
          </a:p>
        </p:txBody>
      </p:sp>
    </p:spTree>
    <p:extLst>
      <p:ext uri="{BB962C8B-B14F-4D97-AF65-F5344CB8AC3E}">
        <p14:creationId xmlns:p14="http://schemas.microsoft.com/office/powerpoint/2010/main" val="201996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8B93-7E5D-E095-10DE-014C519C27EC}"/>
              </a:ext>
            </a:extLst>
          </p:cNvPr>
          <p:cNvSpPr>
            <a:spLocks noGrp="1"/>
          </p:cNvSpPr>
          <p:nvPr>
            <p:ph type="title"/>
          </p:nvPr>
        </p:nvSpPr>
        <p:spPr/>
        <p:txBody>
          <a:bodyPr/>
          <a:lstStyle/>
          <a:p>
            <a:r>
              <a:rPr lang="en-US" dirty="0"/>
              <a:t>LIML vs FIML</a:t>
            </a:r>
          </a:p>
        </p:txBody>
      </p:sp>
      <p:sp>
        <p:nvSpPr>
          <p:cNvPr id="3" name="Content Placeholder 2">
            <a:extLst>
              <a:ext uri="{FF2B5EF4-FFF2-40B4-BE49-F238E27FC236}">
                <a16:creationId xmlns:a16="http://schemas.microsoft.com/office/drawing/2014/main" id="{ADBED9EB-20EA-F594-5D9F-44F0D5F74B26}"/>
              </a:ext>
            </a:extLst>
          </p:cNvPr>
          <p:cNvSpPr>
            <a:spLocks noGrp="1"/>
          </p:cNvSpPr>
          <p:nvPr>
            <p:ph idx="1"/>
          </p:nvPr>
        </p:nvSpPr>
        <p:spPr/>
        <p:txBody>
          <a:bodyPr/>
          <a:lstStyle/>
          <a:p>
            <a:pPr marL="0" marR="0" algn="just">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Both</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maximum likelihood estimators. </a:t>
            </a:r>
          </a:p>
          <a:p>
            <a:pPr marL="0" marR="0" algn="just">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Under LIML each equation in the system is estimated individually, whereas under FIML the equations are estimated jointly. </a:t>
            </a:r>
          </a:p>
          <a:p>
            <a:pPr marL="0" marR="0" algn="just">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Thus, in LIML, the over-identifying restrictions in the other equation are not considered when estimating the coefficients of the equation with the endogenous mediator. </a:t>
            </a:r>
          </a:p>
          <a:p>
            <a:pPr marL="0" marR="0" algn="just">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In FIML, the over-identifying restrictions are taken into account when estimating the system. </a:t>
            </a:r>
          </a:p>
          <a:p>
            <a:pPr marL="0" marR="0" algn="just">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Imposing an </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additional exclusion restriction allows FIML to use more information from which to generate the coefficient estimates.</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Consequently, FIML estimates are different from, and asymptotically more efficient than, the coefficient estimates from LIML. </a:t>
            </a:r>
          </a:p>
          <a:p>
            <a:pPr marL="0" marR="0" algn="just">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Despite this advantage, some researchers prefer LIML to FIML because the median LIML estimate is close to unbiased even when the chosen instruments </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(W and Z) </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are weak.</a:t>
            </a: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2AE622C4-1250-C867-DE22-474D985B5A38}"/>
              </a:ext>
            </a:extLst>
          </p:cNvPr>
          <p:cNvSpPr>
            <a:spLocks noGrp="1"/>
          </p:cNvSpPr>
          <p:nvPr>
            <p:ph type="sldNum" sz="quarter" idx="12"/>
          </p:nvPr>
        </p:nvSpPr>
        <p:spPr/>
        <p:txBody>
          <a:bodyPr/>
          <a:lstStyle/>
          <a:p>
            <a:fld id="{02A20E7D-C2AC-4543-A422-43CE0FE19A5A}" type="slidenum">
              <a:rPr lang="en-US" smtClean="0"/>
              <a:pPr/>
              <a:t>35</a:t>
            </a:fld>
            <a:endParaRPr lang="en-US"/>
          </a:p>
        </p:txBody>
      </p:sp>
    </p:spTree>
    <p:extLst>
      <p:ext uri="{BB962C8B-B14F-4D97-AF65-F5344CB8AC3E}">
        <p14:creationId xmlns:p14="http://schemas.microsoft.com/office/powerpoint/2010/main" val="2590584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460A-2808-0666-A066-F7A2E3F4430F}"/>
              </a:ext>
            </a:extLst>
          </p:cNvPr>
          <p:cNvSpPr>
            <a:spLocks noGrp="1"/>
          </p:cNvSpPr>
          <p:nvPr>
            <p:ph type="title"/>
          </p:nvPr>
        </p:nvSpPr>
        <p:spPr/>
        <p:txBody>
          <a:bodyPr/>
          <a:lstStyle/>
          <a:p>
            <a:r>
              <a:rPr lang="en-US" dirty="0"/>
              <a:t>2SLS vs LIML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5C6E3C-EADA-C064-BFB5-4B9DB7E32856}"/>
                  </a:ext>
                </a:extLst>
              </p:cNvPr>
              <p:cNvSpPr>
                <a:spLocks noGrp="1"/>
              </p:cNvSpPr>
              <p:nvPr>
                <p:ph idx="1"/>
              </p:nvPr>
            </p:nvSpPr>
            <p:spPr/>
            <p:txBody>
              <a:bodyPr/>
              <a:lstStyle/>
              <a:p>
                <a:pPr marL="0" marR="0" algn="just">
                  <a:spcBef>
                    <a:spcPts val="0"/>
                  </a:spcBef>
                  <a:spcAft>
                    <a:spcPts val="800"/>
                  </a:spcAft>
                </a:pP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2SLS and LIML methods are both single-equation estimators. </a:t>
                </a:r>
              </a:p>
              <a:p>
                <a:pPr marL="0" marR="0" algn="just">
                  <a:spcBef>
                    <a:spcPts val="0"/>
                  </a:spcBef>
                  <a:spcAft>
                    <a:spcPts val="800"/>
                  </a:spcAft>
                </a:pP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They belong to a k-class suite of estimators </a:t>
                </a:r>
                <a:r>
                  <a:rPr lang="en-US"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in which the actual and predicted values of the endogenous regressor (Y</a:t>
                </a:r>
                <a:r>
                  <a:rPr lang="en-US" sz="1800" baseline="-250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a:t>
                </a:r>
                <a:r>
                  <a:rPr lang="en-US"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take a special form: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800"/>
                  </a:spcAft>
                  <a:buNone/>
                </a:pPr>
                <a14:m>
                  <m:oMath xmlns:m="http://schemas.openxmlformats.org/officeDocument/2006/math">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d>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acc>
                      <m:accPr>
                        <m: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 where 0 ≤ k ≤ 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In 2SLS, k = one; i.e., 2SLS uses the predicted value of the endogenous regressor (</a:t>
                </a:r>
                <a14:m>
                  <m:oMath xmlns:m="http://schemas.openxmlformats.org/officeDocument/2006/math">
                    <m:acc>
                      <m:accPr>
                        <m: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 </a:t>
                </a:r>
              </a:p>
              <a:p>
                <a:pPr marL="0" marR="0" algn="just">
                  <a:spcBef>
                    <a:spcPts val="0"/>
                  </a:spcBef>
                  <a:spcAft>
                    <a:spcPts val="800"/>
                  </a:spcAft>
                </a:pP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In OLS, k = 0 (i.e., OLS uses the actual value of </a:t>
                </a:r>
                <a:r>
                  <a:rPr lang="en-US"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Y</a:t>
                </a:r>
                <a:r>
                  <a:rPr lang="en-US" sz="1800" baseline="-250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a:t>
                </a: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 because </a:t>
                </a:r>
                <a:r>
                  <a:rPr lang="en-US"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Y</a:t>
                </a:r>
                <a:r>
                  <a:rPr lang="en-US" sz="1800" baseline="-250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2</a:t>
                </a: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 is assumed to be exogenous). </a:t>
                </a:r>
              </a:p>
              <a:p>
                <a:pPr marL="0" marR="0" algn="just">
                  <a:spcBef>
                    <a:spcPts val="0"/>
                  </a:spcBef>
                  <a:spcAft>
                    <a:spcPts val="800"/>
                  </a:spcAft>
                </a:pP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LIML generates an estimated value of k (0 ≤ k ≤ 1) based on the specific features of the system. </a:t>
                </a:r>
              </a:p>
              <a:p>
                <a:pPr marL="0" marR="0" algn="just">
                  <a:spcBef>
                    <a:spcPts val="0"/>
                  </a:spcBef>
                  <a:spcAft>
                    <a:spcPts val="800"/>
                  </a:spcAft>
                </a:pP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In a just-identified LIML system, k = one, which is why LIML and 2SLS produce the same coefficient estimates. </a:t>
                </a:r>
              </a:p>
              <a:p>
                <a:pPr marL="0" marR="0" algn="just">
                  <a:spcBef>
                    <a:spcPts val="0"/>
                  </a:spcBef>
                  <a:spcAft>
                    <a:spcPts val="800"/>
                  </a:spcAft>
                </a:pPr>
                <a:r>
                  <a:rPr lang="en-US" sz="18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In an over-identified system, the estimated value of k deviates from one, which is why LIML generates different coefficient estimates from 2SLS.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9D5C6E3C-EADA-C064-BFB5-4B9DB7E32856}"/>
                  </a:ext>
                </a:extLst>
              </p:cNvPr>
              <p:cNvSpPr>
                <a:spLocks noGrp="1" noRot="1" noChangeAspect="1" noMove="1" noResize="1" noEditPoints="1" noAdjustHandles="1" noChangeArrowheads="1" noChangeShapeType="1" noTextEdit="1"/>
              </p:cNvSpPr>
              <p:nvPr>
                <p:ph idx="1"/>
              </p:nvPr>
            </p:nvSpPr>
            <p:spPr>
              <a:blipFill>
                <a:blip r:embed="rId2"/>
                <a:stretch>
                  <a:fillRect l="-593" t="-674" r="-593" b="-51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622D74-345F-2BC8-BB24-DA3AB25B9EDF}"/>
              </a:ext>
            </a:extLst>
          </p:cNvPr>
          <p:cNvSpPr>
            <a:spLocks noGrp="1"/>
          </p:cNvSpPr>
          <p:nvPr>
            <p:ph type="sldNum" sz="quarter" idx="12"/>
          </p:nvPr>
        </p:nvSpPr>
        <p:spPr/>
        <p:txBody>
          <a:bodyPr/>
          <a:lstStyle/>
          <a:p>
            <a:fld id="{02A20E7D-C2AC-4543-A422-43CE0FE19A5A}" type="slidenum">
              <a:rPr lang="en-US" smtClean="0"/>
              <a:pPr/>
              <a:t>36</a:t>
            </a:fld>
            <a:endParaRPr lang="en-US"/>
          </a:p>
        </p:txBody>
      </p:sp>
    </p:spTree>
    <p:extLst>
      <p:ext uri="{BB962C8B-B14F-4D97-AF65-F5344CB8AC3E}">
        <p14:creationId xmlns:p14="http://schemas.microsoft.com/office/powerpoint/2010/main" val="114777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C98E-101D-79D4-2690-C0302B83F1B4}"/>
              </a:ext>
            </a:extLst>
          </p:cNvPr>
          <p:cNvSpPr>
            <a:spLocks noGrp="1"/>
          </p:cNvSpPr>
          <p:nvPr>
            <p:ph type="title"/>
          </p:nvPr>
        </p:nvSpPr>
        <p:spPr/>
        <p:txBody>
          <a:bodyPr/>
          <a:lstStyle/>
          <a:p>
            <a:r>
              <a:rPr lang="en-US" dirty="0"/>
              <a:t>GMM</a:t>
            </a:r>
          </a:p>
        </p:txBody>
      </p:sp>
      <p:sp>
        <p:nvSpPr>
          <p:cNvPr id="3" name="Content Placeholder 2">
            <a:extLst>
              <a:ext uri="{FF2B5EF4-FFF2-40B4-BE49-F238E27FC236}">
                <a16:creationId xmlns:a16="http://schemas.microsoft.com/office/drawing/2014/main" id="{8F3CA0C6-F4CC-62C2-EF4C-C2450D1B5C0A}"/>
              </a:ext>
            </a:extLst>
          </p:cNvPr>
          <p:cNvSpPr>
            <a:spLocks noGrp="1"/>
          </p:cNvSpPr>
          <p:nvPr>
            <p:ph idx="1"/>
          </p:nvPr>
        </p:nvSpPr>
        <p:spPr/>
        <p:txBody>
          <a:bodyPr/>
          <a:lstStyle/>
          <a:p>
            <a:r>
              <a:rPr lang="en-US" sz="2200" dirty="0">
                <a:effectLst/>
                <a:latin typeface="Book Antiqua" panose="02040602050305030304" pitchFamily="18" charset="0"/>
                <a:ea typeface="Times New Roman" panose="02020603050405020304" pitchFamily="18" charset="0"/>
                <a:cs typeface="Times New Roman" panose="02020603050405020304" pitchFamily="18" charset="0"/>
              </a:rPr>
              <a:t>GMM is a separate class of estimator based on moment functions. </a:t>
            </a:r>
          </a:p>
          <a:p>
            <a:r>
              <a:rPr lang="en-US" sz="2200" dirty="0">
                <a:effectLst/>
                <a:latin typeface="Book Antiqua" panose="02040602050305030304" pitchFamily="18" charset="0"/>
                <a:ea typeface="Times New Roman" panose="02020603050405020304" pitchFamily="18" charset="0"/>
                <a:cs typeface="Times New Roman" panose="02020603050405020304" pitchFamily="18" charset="0"/>
              </a:rPr>
              <a:t>In just-identified systems, GMM has moment conditions that exactly align to those of 2SLS. </a:t>
            </a:r>
          </a:p>
          <a:p>
            <a:r>
              <a:rPr lang="en-US" sz="2200" dirty="0">
                <a:effectLst/>
                <a:latin typeface="Book Antiqua" panose="02040602050305030304" pitchFamily="18" charset="0"/>
                <a:ea typeface="Times New Roman" panose="02020603050405020304" pitchFamily="18" charset="0"/>
                <a:cs typeface="Times New Roman" panose="02020603050405020304" pitchFamily="18" charset="0"/>
              </a:rPr>
              <a:t>Therefore, in just-identified systems, the GMM coefficients are identical to 2SLS (as well as LIML and FIML). </a:t>
            </a:r>
          </a:p>
          <a:p>
            <a:r>
              <a:rPr lang="en-US" sz="2200" dirty="0">
                <a:effectLst/>
                <a:latin typeface="Book Antiqua" panose="02040602050305030304" pitchFamily="18" charset="0"/>
                <a:ea typeface="Times New Roman" panose="02020603050405020304" pitchFamily="18" charset="0"/>
                <a:cs typeface="Times New Roman" panose="02020603050405020304" pitchFamily="18" charset="0"/>
              </a:rPr>
              <a:t>In over-identified systems, GMM relies on a weighting matrix to generate coefficient estimates, with the matrix also being estimated. Consequently, the GMM coefficients are different from other estimation methods (2SLS, LIML, FIML) when the system of equations is over-identified.</a:t>
            </a:r>
            <a:endParaRPr lang="en-US" sz="2200" dirty="0"/>
          </a:p>
        </p:txBody>
      </p:sp>
      <p:sp>
        <p:nvSpPr>
          <p:cNvPr id="4" name="Slide Number Placeholder 3">
            <a:extLst>
              <a:ext uri="{FF2B5EF4-FFF2-40B4-BE49-F238E27FC236}">
                <a16:creationId xmlns:a16="http://schemas.microsoft.com/office/drawing/2014/main" id="{99E07307-5E2C-0EE7-1F92-FF4AAB515BE6}"/>
              </a:ext>
            </a:extLst>
          </p:cNvPr>
          <p:cNvSpPr>
            <a:spLocks noGrp="1"/>
          </p:cNvSpPr>
          <p:nvPr>
            <p:ph type="sldNum" sz="quarter" idx="12"/>
          </p:nvPr>
        </p:nvSpPr>
        <p:spPr/>
        <p:txBody>
          <a:bodyPr/>
          <a:lstStyle/>
          <a:p>
            <a:fld id="{02A20E7D-C2AC-4543-A422-43CE0FE19A5A}" type="slidenum">
              <a:rPr lang="en-US" smtClean="0"/>
              <a:pPr/>
              <a:t>37</a:t>
            </a:fld>
            <a:endParaRPr lang="en-US"/>
          </a:p>
        </p:txBody>
      </p:sp>
    </p:spTree>
    <p:extLst>
      <p:ext uri="{BB962C8B-B14F-4D97-AF65-F5344CB8AC3E}">
        <p14:creationId xmlns:p14="http://schemas.microsoft.com/office/powerpoint/2010/main" val="1569533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AD11-887C-5B47-C94E-A1BD81E8FB0C}"/>
              </a:ext>
            </a:extLst>
          </p:cNvPr>
          <p:cNvSpPr>
            <a:spLocks noGrp="1"/>
          </p:cNvSpPr>
          <p:nvPr>
            <p:ph type="title"/>
          </p:nvPr>
        </p:nvSpPr>
        <p:spPr/>
        <p:txBody>
          <a:bodyPr/>
          <a:lstStyle/>
          <a:p>
            <a:r>
              <a:rPr lang="en-US" dirty="0"/>
              <a:t>Recommendations </a:t>
            </a:r>
          </a:p>
        </p:txBody>
      </p:sp>
      <p:sp>
        <p:nvSpPr>
          <p:cNvPr id="3" name="Content Placeholder 2">
            <a:extLst>
              <a:ext uri="{FF2B5EF4-FFF2-40B4-BE49-F238E27FC236}">
                <a16:creationId xmlns:a16="http://schemas.microsoft.com/office/drawing/2014/main" id="{8D5F8DD2-3832-42EB-9CDB-1D8ABC054115}"/>
              </a:ext>
            </a:extLst>
          </p:cNvPr>
          <p:cNvSpPr>
            <a:spLocks noGrp="1"/>
          </p:cNvSpPr>
          <p:nvPr>
            <p:ph idx="1"/>
          </p:nvPr>
        </p:nvSpPr>
        <p:spPr/>
        <p:txBody>
          <a:bodyPr/>
          <a:lstStyle/>
          <a:p>
            <a:pPr>
              <a:buFont typeface="+mj-lt"/>
              <a:buAutoNum type="arabicPeriod"/>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Disclose whether the errors are assumed to be correlated or uncorrelated.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When assuming uncorrelated errors, justify the assumption.</a:t>
            </a:r>
          </a:p>
          <a:p>
            <a:pPr>
              <a:buFont typeface="+mj-lt"/>
              <a:buAutoNum type="arabicPeriod"/>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Do not over-claim the benefits of path analysis. </a:t>
            </a:r>
          </a:p>
          <a:p>
            <a:pPr>
              <a:buFont typeface="+mj-lt"/>
              <a:buAutoNum type="arabicPeriod"/>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Disclose whether exclusion restrictions are imposed on the covariates.</a:t>
            </a:r>
          </a:p>
          <a:p>
            <a:pPr>
              <a:buFont typeface="+mj-lt"/>
              <a:buAutoNum type="arabicPeriod"/>
            </a:pPr>
            <a:r>
              <a:rPr lang="en-US" sz="2400" dirty="0">
                <a:effectLst/>
                <a:latin typeface="Book Antiqua" panose="02040602050305030304" pitchFamily="18" charset="0"/>
                <a:ea typeface="Times New Roman" panose="02020603050405020304" pitchFamily="18" charset="0"/>
                <a:cs typeface="Times New Roman" panose="02020603050405020304" pitchFamily="18" charset="0"/>
              </a:rPr>
              <a:t>Consider whether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path analysis or instrumental variable estimation is more appropriate.</a:t>
            </a:r>
          </a:p>
          <a:p>
            <a:pPr lvl="1"/>
            <a:r>
              <a:rPr lang="en-US" sz="2000" dirty="0">
                <a:effectLst/>
                <a:latin typeface="Book Antiqua" panose="02040602050305030304" pitchFamily="18" charset="0"/>
                <a:ea typeface="Calibri" panose="020F0502020204030204" pitchFamily="34" charset="0"/>
                <a:cs typeface="Times New Roman" panose="02020603050405020304" pitchFamily="18" charset="0"/>
              </a:rPr>
              <a:t>Is it more reasonable to assume uncorrelated errors or is it more reasonable </a:t>
            </a:r>
            <a:r>
              <a:rPr lang="en-US" sz="2000" dirty="0">
                <a:effectLst/>
                <a:latin typeface="Book Antiqua" panose="02040602050305030304" pitchFamily="18" charset="0"/>
                <a:ea typeface="Times New Roman" panose="02020603050405020304" pitchFamily="18" charset="0"/>
                <a:cs typeface="Times New Roman" panose="02020603050405020304" pitchFamily="18" charset="0"/>
              </a:rPr>
              <a:t>to assume exclusion restrictions?</a:t>
            </a:r>
          </a:p>
          <a:p>
            <a:pPr lvl="1"/>
            <a:r>
              <a:rPr lang="en-US" sz="2000" dirty="0">
                <a:effectLst/>
                <a:latin typeface="Book Antiqua" panose="02040602050305030304" pitchFamily="18" charset="0"/>
                <a:ea typeface="Calibri" panose="020F0502020204030204" pitchFamily="34" charset="0"/>
                <a:cs typeface="Times New Roman" panose="02020603050405020304" pitchFamily="18" charset="0"/>
              </a:rPr>
              <a:t>If neither assumption is reasonable, avoid using path analysis and IV estimation</a:t>
            </a:r>
          </a:p>
          <a:p>
            <a:pPr lvl="1"/>
            <a:endParaRPr lang="en-US" sz="1400"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sz="1800" dirty="0">
                <a:effectLst/>
                <a:latin typeface="Book Antiqua" panose="02040602050305030304" pitchFamily="18" charset="0"/>
                <a:ea typeface="Calibri" panose="020F0502020204030204" pitchFamily="34" charset="0"/>
                <a:cs typeface="Times New Roman" panose="02020603050405020304" pitchFamily="18" charset="0"/>
              </a:rPr>
              <a:t>BIG PICTURE RECOMMENDATION</a:t>
            </a:r>
          </a:p>
          <a:p>
            <a:pPr lvl="1"/>
            <a:r>
              <a:rPr lang="en-US" sz="2000" dirty="0">
                <a:effectLst/>
                <a:latin typeface="Book Antiqua" panose="02040602050305030304" pitchFamily="18" charset="0"/>
                <a:ea typeface="Calibri" panose="020F0502020204030204" pitchFamily="34" charset="0"/>
                <a:cs typeface="Times New Roman" panose="02020603050405020304" pitchFamily="18" charset="0"/>
              </a:rPr>
              <a:t>Don’t use methods that you don’t understand!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F175B65-D836-0F59-40F9-DEB9BA088750}"/>
              </a:ext>
            </a:extLst>
          </p:cNvPr>
          <p:cNvSpPr>
            <a:spLocks noGrp="1"/>
          </p:cNvSpPr>
          <p:nvPr>
            <p:ph type="sldNum" sz="quarter" idx="12"/>
          </p:nvPr>
        </p:nvSpPr>
        <p:spPr/>
        <p:txBody>
          <a:bodyPr/>
          <a:lstStyle/>
          <a:p>
            <a:fld id="{02A20E7D-C2AC-4543-A422-43CE0FE19A5A}" type="slidenum">
              <a:rPr lang="en-US" smtClean="0"/>
              <a:pPr/>
              <a:t>38</a:t>
            </a:fld>
            <a:endParaRPr lang="en-US"/>
          </a:p>
        </p:txBody>
      </p:sp>
    </p:spTree>
    <p:extLst>
      <p:ext uri="{BB962C8B-B14F-4D97-AF65-F5344CB8AC3E}">
        <p14:creationId xmlns:p14="http://schemas.microsoft.com/office/powerpoint/2010/main" val="341004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AD11-887C-5B47-C94E-A1BD81E8FB0C}"/>
              </a:ext>
            </a:extLst>
          </p:cNvPr>
          <p:cNvSpPr>
            <a:spLocks noGrp="1"/>
          </p:cNvSpPr>
          <p:nvPr>
            <p:ph type="title"/>
          </p:nvPr>
        </p:nvSpPr>
        <p:spPr/>
        <p:txBody>
          <a:bodyPr/>
          <a:lstStyle/>
          <a:p>
            <a:r>
              <a:rPr lang="en-US" dirty="0"/>
              <a:t>Recommendations </a:t>
            </a:r>
          </a:p>
        </p:txBody>
      </p:sp>
      <p:sp>
        <p:nvSpPr>
          <p:cNvPr id="3" name="Content Placeholder 2">
            <a:extLst>
              <a:ext uri="{FF2B5EF4-FFF2-40B4-BE49-F238E27FC236}">
                <a16:creationId xmlns:a16="http://schemas.microsoft.com/office/drawing/2014/main" id="{8D5F8DD2-3832-42EB-9CDB-1D8ABC054115}"/>
              </a:ext>
            </a:extLst>
          </p:cNvPr>
          <p:cNvSpPr>
            <a:spLocks noGrp="1"/>
          </p:cNvSpPr>
          <p:nvPr>
            <p:ph idx="1"/>
          </p:nvPr>
        </p:nvSpPr>
        <p:spPr/>
        <p:txBody>
          <a:bodyPr/>
          <a:lstStyle/>
          <a:p>
            <a:pPr lvl="1"/>
            <a:endParaRPr lang="en-US" sz="1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r>
              <a:rPr lang="en-US" sz="2600"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rPr>
              <a:t>GOLDEN RULE</a:t>
            </a:r>
          </a:p>
          <a:p>
            <a:pPr marL="457200" lvl="1" indent="0" algn="ctr">
              <a:buNone/>
            </a:pPr>
            <a:r>
              <a:rPr lang="en-US" sz="2600"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rPr>
              <a:t>Don’t use a method that you don’t understand!</a:t>
            </a:r>
            <a:endParaRPr lang="en-US" sz="2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F175B65-D836-0F59-40F9-DEB9BA088750}"/>
              </a:ext>
            </a:extLst>
          </p:cNvPr>
          <p:cNvSpPr>
            <a:spLocks noGrp="1"/>
          </p:cNvSpPr>
          <p:nvPr>
            <p:ph type="sldNum" sz="quarter" idx="12"/>
          </p:nvPr>
        </p:nvSpPr>
        <p:spPr/>
        <p:txBody>
          <a:bodyPr/>
          <a:lstStyle/>
          <a:p>
            <a:fld id="{02A20E7D-C2AC-4543-A422-43CE0FE19A5A}" type="slidenum">
              <a:rPr lang="en-US" smtClean="0"/>
              <a:pPr/>
              <a:t>39</a:t>
            </a:fld>
            <a:endParaRPr lang="en-US"/>
          </a:p>
        </p:txBody>
      </p:sp>
    </p:spTree>
    <p:extLst>
      <p:ext uri="{BB962C8B-B14F-4D97-AF65-F5344CB8AC3E}">
        <p14:creationId xmlns:p14="http://schemas.microsoft.com/office/powerpoint/2010/main" val="382575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19AF-C3F9-4569-9485-76EC32BEA15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199C3DC6-FD0D-4C00-AD64-3FF5D5836980}"/>
              </a:ext>
            </a:extLst>
          </p:cNvPr>
          <p:cNvSpPr>
            <a:spLocks noGrp="1"/>
          </p:cNvSpPr>
          <p:nvPr>
            <p:ph idx="1"/>
          </p:nvPr>
        </p:nvSpPr>
        <p:spPr>
          <a:xfrm>
            <a:off x="457200" y="1828800"/>
            <a:ext cx="8229600" cy="4297363"/>
          </a:xfrm>
        </p:spPr>
        <p:txBody>
          <a:bodyPr/>
          <a:lstStyle/>
          <a:p>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use "D:\NETAC\phd\Fees1.dta", clear</a:t>
            </a:r>
          </a:p>
          <a:p>
            <a:pPr marL="0" marR="0">
              <a:spcBef>
                <a:spcPts val="0"/>
              </a:spcBef>
              <a:spcAft>
                <a:spcPts val="0"/>
              </a:spcAft>
            </a:pP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gen age= year-</a:t>
            </a:r>
            <a:r>
              <a:rPr lang="en-US" sz="2400" dirty="0" err="1">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incorporationyear</a:t>
            </a:r>
            <a:endPar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gen </a:t>
            </a:r>
            <a:r>
              <a:rPr lang="en-US" sz="2400" dirty="0" err="1">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ln_age</a:t>
            </a: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=ln(age)</a:t>
            </a:r>
          </a:p>
          <a:p>
            <a:pPr marL="0" marR="0">
              <a:spcBef>
                <a:spcPts val="0"/>
              </a:spcBef>
              <a:spcAft>
                <a:spcPts val="0"/>
              </a:spcAft>
            </a:pP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gen listed=0 </a:t>
            </a:r>
          </a:p>
          <a:p>
            <a:pPr marL="0" marR="0">
              <a:spcBef>
                <a:spcPts val="0"/>
              </a:spcBef>
              <a:spcAft>
                <a:spcPts val="0"/>
              </a:spcAft>
            </a:pP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replace listed=1 if  </a:t>
            </a:r>
            <a:r>
              <a:rPr lang="en-US" sz="2400" dirty="0" err="1">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companytype</a:t>
            </a: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==2 |  </a:t>
            </a:r>
            <a:r>
              <a:rPr lang="en-US" sz="2400" dirty="0" err="1">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companytype</a:t>
            </a: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==3 |  </a:t>
            </a:r>
            <a:r>
              <a:rPr lang="en-US" sz="2400" dirty="0" err="1">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companytype</a:t>
            </a: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==5</a:t>
            </a:r>
          </a:p>
          <a:p>
            <a:pPr marL="0">
              <a:spcBef>
                <a:spcPts val="0"/>
              </a:spcBef>
              <a:spcAft>
                <a:spcPts val="0"/>
              </a:spcAft>
            </a:pPr>
            <a:r>
              <a:rPr lang="en-US" sz="2400" dirty="0" err="1">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egen</a:t>
            </a: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 miss=</a:t>
            </a:r>
            <a:r>
              <a:rPr lang="en-US" sz="2400" dirty="0" err="1">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rmiss</a:t>
            </a: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a:t>
            </a:r>
            <a:r>
              <a:rPr lang="en-US" sz="2400" dirty="0" err="1">
                <a:solidFill>
                  <a:srgbClr val="FF0000"/>
                </a:solidFill>
                <a:effectLst>
                  <a:outerShdw blurRad="38100" dist="38100" dir="2700000" algn="tl">
                    <a:srgbClr val="000000">
                      <a:alpha val="43137"/>
                    </a:srgbClr>
                  </a:outerShdw>
                </a:effectLst>
              </a:rPr>
              <a:t>lnaf</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ln_age</a:t>
            </a:r>
            <a:r>
              <a:rPr lang="en-US" sz="2400" dirty="0">
                <a:solidFill>
                  <a:srgbClr val="FF0000"/>
                </a:solidFill>
                <a:effectLst>
                  <a:outerShdw blurRad="38100" dist="38100" dir="2700000" algn="tl">
                    <a:srgbClr val="000000">
                      <a:alpha val="43137"/>
                    </a:srgbClr>
                  </a:outerShdw>
                </a:effectLst>
              </a:rPr>
              <a:t> listed</a:t>
            </a:r>
            <a:r>
              <a:rPr lang="en-US" sz="2400" dirty="0">
                <a:solidFill>
                  <a:srgbClr val="FF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a:t>
            </a:r>
          </a:p>
          <a:p>
            <a:r>
              <a:rPr lang="en-US" sz="2400" dirty="0">
                <a:solidFill>
                  <a:srgbClr val="FF0000"/>
                </a:solidFill>
                <a:effectLst>
                  <a:outerShdw blurRad="38100" dist="38100" dir="2700000" algn="tl">
                    <a:srgbClr val="000000">
                      <a:alpha val="43137"/>
                    </a:srgbClr>
                  </a:outerShdw>
                </a:effectLst>
              </a:rPr>
              <a:t>regress </a:t>
            </a:r>
            <a:r>
              <a:rPr lang="en-US" sz="2400" dirty="0" err="1">
                <a:solidFill>
                  <a:srgbClr val="FF0000"/>
                </a:solidFill>
                <a:effectLst>
                  <a:outerShdw blurRad="38100" dist="38100" dir="2700000" algn="tl">
                    <a:srgbClr val="000000">
                      <a:alpha val="43137"/>
                    </a:srgbClr>
                  </a:outerShdw>
                </a:effectLst>
              </a:rPr>
              <a:t>lnaf</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if miss==0</a:t>
            </a:r>
          </a:p>
          <a:p>
            <a:r>
              <a:rPr lang="en-US" sz="2400" dirty="0" err="1">
                <a:solidFill>
                  <a:srgbClr val="FF0000"/>
                </a:solidFill>
                <a:effectLst>
                  <a:outerShdw blurRad="38100" dist="38100" dir="2700000" algn="tl">
                    <a:srgbClr val="000000">
                      <a:alpha val="43137"/>
                    </a:srgbClr>
                  </a:outerShdw>
                </a:effectLst>
              </a:rPr>
              <a:t>sem</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lnaf</a:t>
            </a:r>
            <a:r>
              <a:rPr lang="en-US" sz="2400" dirty="0">
                <a:solidFill>
                  <a:srgbClr val="FF0000"/>
                </a:solidFill>
                <a:effectLst>
                  <a:outerShdw blurRad="38100" dist="38100" dir="2700000" algn="tl">
                    <a:srgbClr val="000000">
                      <a:alpha val="43137"/>
                    </a:srgbClr>
                  </a:outerShdw>
                </a:effectLst>
              </a:rPr>
              <a:t> &lt;-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&lt;-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ln_age</a:t>
            </a:r>
            <a:r>
              <a:rPr lang="en-US" sz="2400" dirty="0">
                <a:solidFill>
                  <a:srgbClr val="FF0000"/>
                </a:solidFill>
                <a:effectLst>
                  <a:outerShdw blurRad="38100" dist="38100" dir="2700000" algn="tl">
                    <a:srgbClr val="000000">
                      <a:alpha val="43137"/>
                    </a:srgbClr>
                  </a:outerShdw>
                </a:effectLst>
              </a:rPr>
              <a:t>) if miss==0</a:t>
            </a:r>
          </a:p>
        </p:txBody>
      </p:sp>
      <p:sp>
        <p:nvSpPr>
          <p:cNvPr id="4" name="Slide Number Placeholder 3">
            <a:extLst>
              <a:ext uri="{FF2B5EF4-FFF2-40B4-BE49-F238E27FC236}">
                <a16:creationId xmlns:a16="http://schemas.microsoft.com/office/drawing/2014/main" id="{428A5ED1-3BBB-40C5-A172-AE59339B3CEF}"/>
              </a:ext>
            </a:extLst>
          </p:cNvPr>
          <p:cNvSpPr>
            <a:spLocks noGrp="1"/>
          </p:cNvSpPr>
          <p:nvPr>
            <p:ph type="sldNum" sz="quarter" idx="12"/>
          </p:nvPr>
        </p:nvSpPr>
        <p:spPr/>
        <p:txBody>
          <a:bodyPr/>
          <a:lstStyle/>
          <a:p>
            <a:fld id="{02A20E7D-C2AC-4543-A422-43CE0FE19A5A}" type="slidenum">
              <a:rPr lang="en-US" smtClean="0"/>
              <a:pPr/>
              <a:t>4</a:t>
            </a:fld>
            <a:endParaRPr lang="en-US"/>
          </a:p>
        </p:txBody>
      </p:sp>
    </p:spTree>
    <p:extLst>
      <p:ext uri="{BB962C8B-B14F-4D97-AF65-F5344CB8AC3E}">
        <p14:creationId xmlns:p14="http://schemas.microsoft.com/office/powerpoint/2010/main" val="400775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8DBAEB-D1B1-522A-D89D-82067D0D862D}"/>
              </a:ext>
            </a:extLst>
          </p:cNvPr>
          <p:cNvSpPr>
            <a:spLocks noGrp="1"/>
          </p:cNvSpPr>
          <p:nvPr>
            <p:ph type="sldNum" sz="quarter" idx="12"/>
          </p:nvPr>
        </p:nvSpPr>
        <p:spPr/>
        <p:txBody>
          <a:bodyPr/>
          <a:lstStyle/>
          <a:p>
            <a:fld id="{02A20E7D-C2AC-4543-A422-43CE0FE19A5A}" type="slidenum">
              <a:rPr lang="en-US" smtClean="0"/>
              <a:pPr/>
              <a:t>5</a:t>
            </a:fld>
            <a:endParaRPr lang="en-US"/>
          </a:p>
        </p:txBody>
      </p:sp>
      <p:pic>
        <p:nvPicPr>
          <p:cNvPr id="6" name="Picture 5">
            <a:extLst>
              <a:ext uri="{FF2B5EF4-FFF2-40B4-BE49-F238E27FC236}">
                <a16:creationId xmlns:a16="http://schemas.microsoft.com/office/drawing/2014/main" id="{E588A6DF-C01A-0D55-0ACD-DC5A25B83FDD}"/>
              </a:ext>
            </a:extLst>
          </p:cNvPr>
          <p:cNvPicPr>
            <a:picLocks noChangeAspect="1"/>
          </p:cNvPicPr>
          <p:nvPr/>
        </p:nvPicPr>
        <p:blipFill>
          <a:blip r:embed="rId2"/>
          <a:stretch>
            <a:fillRect/>
          </a:stretch>
        </p:blipFill>
        <p:spPr>
          <a:xfrm>
            <a:off x="2485292" y="601876"/>
            <a:ext cx="5105400" cy="5643349"/>
          </a:xfrm>
          <a:prstGeom prst="rect">
            <a:avLst/>
          </a:prstGeom>
        </p:spPr>
      </p:pic>
    </p:spTree>
    <p:extLst>
      <p:ext uri="{BB962C8B-B14F-4D97-AF65-F5344CB8AC3E}">
        <p14:creationId xmlns:p14="http://schemas.microsoft.com/office/powerpoint/2010/main" val="203950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FF6C68-BD51-B143-0C0B-288DA82F9056}"/>
              </a:ext>
            </a:extLst>
          </p:cNvPr>
          <p:cNvSpPr>
            <a:spLocks noGrp="1"/>
          </p:cNvSpPr>
          <p:nvPr>
            <p:ph type="sldNum" sz="quarter" idx="12"/>
          </p:nvPr>
        </p:nvSpPr>
        <p:spPr/>
        <p:txBody>
          <a:bodyPr/>
          <a:lstStyle/>
          <a:p>
            <a:fld id="{02A20E7D-C2AC-4543-A422-43CE0FE19A5A}" type="slidenum">
              <a:rPr lang="en-US" smtClean="0"/>
              <a:pPr/>
              <a:t>6</a:t>
            </a:fld>
            <a:endParaRPr lang="en-US"/>
          </a:p>
        </p:txBody>
      </p:sp>
      <p:pic>
        <p:nvPicPr>
          <p:cNvPr id="5" name="Picture 4">
            <a:extLst>
              <a:ext uri="{FF2B5EF4-FFF2-40B4-BE49-F238E27FC236}">
                <a16:creationId xmlns:a16="http://schemas.microsoft.com/office/drawing/2014/main" id="{21380FBD-7EFA-BA33-9638-94ADCCFA6230}"/>
              </a:ext>
            </a:extLst>
          </p:cNvPr>
          <p:cNvPicPr>
            <a:picLocks noChangeAspect="1"/>
          </p:cNvPicPr>
          <p:nvPr/>
        </p:nvPicPr>
        <p:blipFill>
          <a:blip r:embed="rId2"/>
          <a:stretch>
            <a:fillRect/>
          </a:stretch>
        </p:blipFill>
        <p:spPr>
          <a:xfrm>
            <a:off x="1259840" y="381000"/>
            <a:ext cx="6624320" cy="6096000"/>
          </a:xfrm>
          <a:prstGeom prst="rect">
            <a:avLst/>
          </a:prstGeom>
        </p:spPr>
      </p:pic>
    </p:spTree>
    <p:extLst>
      <p:ext uri="{BB962C8B-B14F-4D97-AF65-F5344CB8AC3E}">
        <p14:creationId xmlns:p14="http://schemas.microsoft.com/office/powerpoint/2010/main" val="60510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62F4-7B16-65BF-6AA9-F934F0B9FEC9}"/>
              </a:ext>
            </a:extLst>
          </p:cNvPr>
          <p:cNvSpPr>
            <a:spLocks noGrp="1"/>
          </p:cNvSpPr>
          <p:nvPr>
            <p:ph type="title"/>
          </p:nvPr>
        </p:nvSpPr>
        <p:spPr/>
        <p:txBody>
          <a:bodyPr/>
          <a:lstStyle/>
          <a:p>
            <a:r>
              <a:rPr lang="en-US" dirty="0"/>
              <a:t>Path analysis</a:t>
            </a:r>
          </a:p>
        </p:txBody>
      </p:sp>
      <p:sp>
        <p:nvSpPr>
          <p:cNvPr id="3" name="Content Placeholder 2">
            <a:extLst>
              <a:ext uri="{FF2B5EF4-FFF2-40B4-BE49-F238E27FC236}">
                <a16:creationId xmlns:a16="http://schemas.microsoft.com/office/drawing/2014/main" id="{E7B7BFE9-0B75-4DF2-2092-D52C0368A59B}"/>
              </a:ext>
            </a:extLst>
          </p:cNvPr>
          <p:cNvSpPr>
            <a:spLocks noGrp="1"/>
          </p:cNvSpPr>
          <p:nvPr>
            <p:ph idx="1"/>
          </p:nvPr>
        </p:nvSpPr>
        <p:spPr/>
        <p:txBody>
          <a:bodyPr/>
          <a:lstStyle/>
          <a:p>
            <a:r>
              <a:rPr lang="en-US" dirty="0"/>
              <a:t>Note that the OLS coefficients are exactly the same as the SEM coefficients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AEFFBA6-F355-AD25-D054-64262CE707EC}"/>
              </a:ext>
            </a:extLst>
          </p:cNvPr>
          <p:cNvSpPr>
            <a:spLocks noGrp="1"/>
          </p:cNvSpPr>
          <p:nvPr>
            <p:ph type="sldNum" sz="quarter" idx="12"/>
          </p:nvPr>
        </p:nvSpPr>
        <p:spPr/>
        <p:txBody>
          <a:bodyPr/>
          <a:lstStyle/>
          <a:p>
            <a:fld id="{02A20E7D-C2AC-4543-A422-43CE0FE19A5A}" type="slidenum">
              <a:rPr lang="en-US" smtClean="0"/>
              <a:pPr/>
              <a:t>7</a:t>
            </a:fld>
            <a:endParaRPr lang="en-US"/>
          </a:p>
        </p:txBody>
      </p:sp>
      <p:pic>
        <p:nvPicPr>
          <p:cNvPr id="6" name="Picture 5">
            <a:extLst>
              <a:ext uri="{FF2B5EF4-FFF2-40B4-BE49-F238E27FC236}">
                <a16:creationId xmlns:a16="http://schemas.microsoft.com/office/drawing/2014/main" id="{A32D1D89-FBE3-5847-21B3-49F6882EFDD2}"/>
              </a:ext>
            </a:extLst>
          </p:cNvPr>
          <p:cNvPicPr>
            <a:picLocks noChangeAspect="1"/>
          </p:cNvPicPr>
          <p:nvPr/>
        </p:nvPicPr>
        <p:blipFill>
          <a:blip r:embed="rId2"/>
          <a:stretch>
            <a:fillRect/>
          </a:stretch>
        </p:blipFill>
        <p:spPr>
          <a:xfrm>
            <a:off x="304800" y="2829208"/>
            <a:ext cx="4267200" cy="1817511"/>
          </a:xfrm>
          <a:prstGeom prst="rect">
            <a:avLst/>
          </a:prstGeom>
        </p:spPr>
      </p:pic>
      <p:pic>
        <p:nvPicPr>
          <p:cNvPr id="8" name="Picture 7">
            <a:extLst>
              <a:ext uri="{FF2B5EF4-FFF2-40B4-BE49-F238E27FC236}">
                <a16:creationId xmlns:a16="http://schemas.microsoft.com/office/drawing/2014/main" id="{4D79A545-DCC4-2881-6C5A-2D56BA59F8D4}"/>
              </a:ext>
            </a:extLst>
          </p:cNvPr>
          <p:cNvPicPr>
            <a:picLocks noChangeAspect="1"/>
          </p:cNvPicPr>
          <p:nvPr/>
        </p:nvPicPr>
        <p:blipFill>
          <a:blip r:embed="rId3"/>
          <a:stretch>
            <a:fillRect/>
          </a:stretch>
        </p:blipFill>
        <p:spPr>
          <a:xfrm>
            <a:off x="4875918" y="2829208"/>
            <a:ext cx="3963282" cy="1817510"/>
          </a:xfrm>
          <a:prstGeom prst="rect">
            <a:avLst/>
          </a:prstGeom>
        </p:spPr>
      </p:pic>
    </p:spTree>
    <p:extLst>
      <p:ext uri="{BB962C8B-B14F-4D97-AF65-F5344CB8AC3E}">
        <p14:creationId xmlns:p14="http://schemas.microsoft.com/office/powerpoint/2010/main" val="300352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04B6-36BB-885E-0C67-5D8EB37C9984}"/>
              </a:ext>
            </a:extLst>
          </p:cNvPr>
          <p:cNvSpPr>
            <a:spLocks noGrp="1"/>
          </p:cNvSpPr>
          <p:nvPr>
            <p:ph type="title"/>
          </p:nvPr>
        </p:nvSpPr>
        <p:spPr/>
        <p:txBody>
          <a:bodyPr/>
          <a:lstStyle/>
          <a:p>
            <a:r>
              <a:rPr lang="en-US" dirty="0"/>
              <a:t>Path analysis</a:t>
            </a:r>
          </a:p>
        </p:txBody>
      </p:sp>
      <p:sp>
        <p:nvSpPr>
          <p:cNvPr id="3" name="Content Placeholder 2">
            <a:extLst>
              <a:ext uri="{FF2B5EF4-FFF2-40B4-BE49-F238E27FC236}">
                <a16:creationId xmlns:a16="http://schemas.microsoft.com/office/drawing/2014/main" id="{4C551426-AADC-735B-DA8D-5AB32ECD74C3}"/>
              </a:ext>
            </a:extLst>
          </p:cNvPr>
          <p:cNvSpPr>
            <a:spLocks noGrp="1"/>
          </p:cNvSpPr>
          <p:nvPr>
            <p:ph idx="1"/>
          </p:nvPr>
        </p:nvSpPr>
        <p:spPr/>
        <p:txBody>
          <a:bodyPr/>
          <a:lstStyle/>
          <a:p>
            <a:r>
              <a:rPr lang="en-US" sz="2600" dirty="0"/>
              <a:t>The OLS and SEM coefficients continue to be the same when we estimate an overidentified system</a:t>
            </a:r>
          </a:p>
          <a:p>
            <a:pPr lvl="1" eaLnBrk="1" hangingPunct="1">
              <a:lnSpc>
                <a:spcPct val="80000"/>
              </a:lnSpc>
            </a:pPr>
            <a:r>
              <a:rPr lang="en-US" sz="2400" dirty="0" err="1">
                <a:effectLst>
                  <a:outerShdw blurRad="38100" dist="38100" dir="2700000" algn="tl">
                    <a:srgbClr val="000000">
                      <a:alpha val="43137"/>
                    </a:srgbClr>
                  </a:outerShdw>
                </a:effectLst>
              </a:rPr>
              <a:t>lnaf</a:t>
            </a:r>
            <a:r>
              <a:rPr lang="en-US" sz="2400" dirty="0">
                <a:effectLst>
                  <a:outerShdw blurRad="38100" dist="38100" dir="2700000" algn="tl">
                    <a:srgbClr val="000000">
                      <a:alpha val="43137"/>
                    </a:srgbClr>
                  </a:outerShdw>
                </a:effectLst>
              </a:rPr>
              <a:t> = a</a:t>
            </a:r>
            <a:r>
              <a:rPr lang="en-US" sz="2400" baseline="-25000" dirty="0">
                <a:effectLst>
                  <a:outerShdw blurRad="38100" dist="38100" dir="2700000" algn="tl">
                    <a:srgbClr val="000000">
                      <a:alpha val="43137"/>
                    </a:srgbClr>
                  </a:outerShdw>
                </a:effectLst>
              </a:rPr>
              <a:t>0</a:t>
            </a:r>
            <a:r>
              <a:rPr lang="en-US" sz="2400" dirty="0">
                <a:effectLst>
                  <a:outerShdw blurRad="38100" dist="38100" dir="2700000" algn="tl">
                    <a:srgbClr val="000000">
                      <a:alpha val="43137"/>
                    </a:srgbClr>
                  </a:outerShdw>
                </a:effectLst>
              </a:rPr>
              <a:t> + a</a:t>
            </a:r>
            <a:r>
              <a:rPr lang="en-US" sz="2400" baseline="-25000" dirty="0">
                <a:effectLst>
                  <a:outerShdw blurRad="38100" dist="38100" dir="2700000" algn="tl">
                    <a:srgbClr val="000000">
                      <a:alpha val="43137"/>
                    </a:srgbClr>
                  </a:outerShdw>
                </a:effectLst>
              </a:rPr>
              <a:t>1</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lnta</a:t>
            </a:r>
            <a:r>
              <a:rPr lang="en-US" sz="2400" dirty="0">
                <a:effectLst>
                  <a:outerShdw blurRad="38100" dist="38100" dir="2700000" algn="tl">
                    <a:srgbClr val="000000">
                      <a:alpha val="43137"/>
                    </a:srgbClr>
                  </a:outerShdw>
                </a:effectLst>
              </a:rPr>
              <a:t> + a</a:t>
            </a:r>
            <a:r>
              <a:rPr lang="en-US" sz="2400" baseline="-25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lnsales</a:t>
            </a:r>
            <a:r>
              <a:rPr lang="en-US" sz="2400" dirty="0">
                <a:effectLst>
                  <a:outerShdw blurRad="38100" dist="38100" dir="2700000" algn="tl">
                    <a:srgbClr val="000000">
                      <a:alpha val="43137"/>
                    </a:srgbClr>
                  </a:outerShdw>
                </a:effectLst>
              </a:rPr>
              <a:t> + u</a:t>
            </a:r>
            <a:r>
              <a:rPr lang="en-US" sz="2400" baseline="-25000" dirty="0">
                <a:effectLst>
                  <a:outerShdw blurRad="38100" dist="38100" dir="2700000" algn="tl">
                    <a:srgbClr val="000000">
                      <a:alpha val="43137"/>
                    </a:srgbClr>
                  </a:outerShdw>
                </a:effectLst>
              </a:rPr>
              <a:t>           </a:t>
            </a:r>
          </a:p>
          <a:p>
            <a:pPr lvl="1" eaLnBrk="1" hangingPunct="1">
              <a:lnSpc>
                <a:spcPct val="80000"/>
              </a:lnSpc>
            </a:pPr>
            <a:r>
              <a:rPr lang="en-US" sz="2400" dirty="0" err="1">
                <a:effectLst>
                  <a:outerShdw blurRad="38100" dist="38100" dir="2700000" algn="tl">
                    <a:srgbClr val="000000">
                      <a:alpha val="43137"/>
                    </a:srgbClr>
                  </a:outerShdw>
                </a:effectLst>
              </a:rPr>
              <a:t>lnta</a:t>
            </a:r>
            <a:r>
              <a:rPr lang="en-US" sz="2400" dirty="0">
                <a:effectLst>
                  <a:outerShdw blurRad="38100" dist="38100" dir="2700000" algn="tl">
                    <a:srgbClr val="000000">
                      <a:alpha val="43137"/>
                    </a:srgbClr>
                  </a:outerShdw>
                </a:effectLst>
              </a:rPr>
              <a:t> = b</a:t>
            </a:r>
            <a:r>
              <a:rPr lang="en-US" sz="2400" baseline="-25000" dirty="0">
                <a:effectLst>
                  <a:outerShdw blurRad="38100" dist="38100" dir="2700000" algn="tl">
                    <a:srgbClr val="000000">
                      <a:alpha val="43137"/>
                    </a:srgbClr>
                  </a:outerShdw>
                </a:effectLst>
              </a:rPr>
              <a:t>0</a:t>
            </a:r>
            <a:r>
              <a:rPr lang="en-US" sz="2400" dirty="0">
                <a:effectLst>
                  <a:outerShdw blurRad="38100" dist="38100" dir="2700000" algn="tl">
                    <a:srgbClr val="000000">
                      <a:alpha val="43137"/>
                    </a:srgbClr>
                  </a:outerShdw>
                </a:effectLst>
              </a:rPr>
              <a:t> + b</a:t>
            </a:r>
            <a:r>
              <a:rPr lang="en-US" sz="2400" baseline="-25000" dirty="0">
                <a:effectLst>
                  <a:outerShdw blurRad="38100" dist="38100" dir="2700000" algn="tl">
                    <a:srgbClr val="000000">
                      <a:alpha val="43137"/>
                    </a:srgbClr>
                  </a:outerShdw>
                </a:effectLst>
              </a:rPr>
              <a:t>1</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ln_sales</a:t>
            </a:r>
            <a:r>
              <a:rPr lang="en-US" sz="2400" baseline="-25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 b</a:t>
            </a:r>
            <a:r>
              <a:rPr lang="en-US" sz="2400" baseline="-25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ln_age</a:t>
            </a:r>
            <a:r>
              <a:rPr lang="en-US" sz="2400" dirty="0">
                <a:effectLst>
                  <a:outerShdw blurRad="38100" dist="38100" dir="2700000" algn="tl">
                    <a:srgbClr val="000000">
                      <a:alpha val="43137"/>
                    </a:srgbClr>
                  </a:outerShdw>
                </a:effectLst>
              </a:rPr>
              <a:t> + b</a:t>
            </a:r>
            <a:r>
              <a:rPr lang="en-US" sz="2400" baseline="-25000" dirty="0">
                <a:effectLst>
                  <a:outerShdw blurRad="38100" dist="38100" dir="2700000" algn="tl">
                    <a:srgbClr val="000000">
                      <a:alpha val="43137"/>
                    </a:srgbClr>
                  </a:outerShdw>
                </a:effectLst>
              </a:rPr>
              <a:t>3</a:t>
            </a:r>
            <a:r>
              <a:rPr lang="en-US" sz="2400" dirty="0">
                <a:effectLst>
                  <a:outerShdw blurRad="38100" dist="38100" dir="2700000" algn="tl">
                    <a:srgbClr val="000000">
                      <a:alpha val="43137"/>
                    </a:srgbClr>
                  </a:outerShdw>
                </a:effectLst>
              </a:rPr>
              <a:t> listed + v</a:t>
            </a:r>
            <a:r>
              <a:rPr lang="en-US" sz="2400" baseline="-25000" dirty="0">
                <a:effectLst>
                  <a:outerShdw blurRad="38100" dist="38100" dir="2700000" algn="tl">
                    <a:srgbClr val="000000">
                      <a:alpha val="43137"/>
                    </a:srgbClr>
                  </a:outerShdw>
                </a:effectLst>
              </a:rPr>
              <a:t>             </a:t>
            </a:r>
            <a:endParaRPr lang="en-US" sz="2400" dirty="0"/>
          </a:p>
          <a:p>
            <a:pPr eaLnBrk="1" hangingPunct="1">
              <a:lnSpc>
                <a:spcPct val="80000"/>
              </a:lnSpc>
            </a:pPr>
            <a:r>
              <a:rPr lang="en-US" sz="2600" dirty="0">
                <a:effectLst>
                  <a:outerShdw blurRad="38100" dist="38100" dir="2700000" algn="tl">
                    <a:srgbClr val="000000">
                      <a:alpha val="43137"/>
                    </a:srgbClr>
                  </a:outerShdw>
                </a:effectLst>
              </a:rPr>
              <a:t>Note the two exclusion restrictions on </a:t>
            </a:r>
            <a:r>
              <a:rPr lang="en-US" sz="2600" dirty="0" err="1">
                <a:effectLst>
                  <a:outerShdw blurRad="38100" dist="38100" dir="2700000" algn="tl">
                    <a:srgbClr val="000000">
                      <a:alpha val="43137"/>
                    </a:srgbClr>
                  </a:outerShdw>
                </a:effectLst>
              </a:rPr>
              <a:t>ln_age</a:t>
            </a:r>
            <a:r>
              <a:rPr lang="en-US" sz="2600" dirty="0">
                <a:effectLst>
                  <a:outerShdw blurRad="38100" dist="38100" dir="2700000" algn="tl">
                    <a:srgbClr val="000000">
                      <a:alpha val="43137"/>
                    </a:srgbClr>
                  </a:outerShdw>
                </a:effectLst>
              </a:rPr>
              <a:t> and listed</a:t>
            </a:r>
          </a:p>
          <a:p>
            <a:pPr eaLnBrk="1" hangingPunct="1">
              <a:lnSpc>
                <a:spcPct val="80000"/>
              </a:lnSpc>
            </a:pPr>
            <a:r>
              <a:rPr lang="en-US" sz="2600" dirty="0">
                <a:effectLst>
                  <a:outerShdw blurRad="38100" dist="38100" dir="2700000" algn="tl">
                    <a:srgbClr val="000000">
                      <a:alpha val="43137"/>
                    </a:srgbClr>
                  </a:outerShdw>
                </a:effectLst>
              </a:rPr>
              <a:t>This system is “over-identified”</a:t>
            </a:r>
          </a:p>
          <a:p>
            <a:pPr lvl="1"/>
            <a:r>
              <a:rPr lang="en-US" sz="2400" dirty="0">
                <a:solidFill>
                  <a:srgbClr val="FF0000"/>
                </a:solidFill>
                <a:effectLst>
                  <a:outerShdw blurRad="38100" dist="38100" dir="2700000" algn="tl">
                    <a:srgbClr val="000000">
                      <a:alpha val="43137"/>
                    </a:srgbClr>
                  </a:outerShdw>
                </a:effectLst>
              </a:rPr>
              <a:t>regress </a:t>
            </a:r>
            <a:r>
              <a:rPr lang="en-US" sz="2400" dirty="0" err="1">
                <a:solidFill>
                  <a:srgbClr val="FF0000"/>
                </a:solidFill>
                <a:effectLst>
                  <a:outerShdw blurRad="38100" dist="38100" dir="2700000" algn="tl">
                    <a:srgbClr val="000000">
                      <a:alpha val="43137"/>
                    </a:srgbClr>
                  </a:outerShdw>
                </a:effectLst>
              </a:rPr>
              <a:t>lnaf</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if miss==0</a:t>
            </a:r>
          </a:p>
          <a:p>
            <a:pPr lvl="1"/>
            <a:r>
              <a:rPr lang="en-US" sz="2400" dirty="0" err="1">
                <a:solidFill>
                  <a:srgbClr val="FF0000"/>
                </a:solidFill>
                <a:effectLst>
                  <a:outerShdw blurRad="38100" dist="38100" dir="2700000" algn="tl">
                    <a:srgbClr val="000000">
                      <a:alpha val="43137"/>
                    </a:srgbClr>
                  </a:outerShdw>
                </a:effectLst>
              </a:rPr>
              <a:t>sem</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lnaf</a:t>
            </a:r>
            <a:r>
              <a:rPr lang="en-US" sz="2400" dirty="0">
                <a:solidFill>
                  <a:srgbClr val="FF0000"/>
                </a:solidFill>
                <a:effectLst>
                  <a:outerShdw blurRad="38100" dist="38100" dir="2700000" algn="tl">
                    <a:srgbClr val="000000">
                      <a:alpha val="43137"/>
                    </a:srgbClr>
                  </a:outerShdw>
                </a:effectLst>
              </a:rPr>
              <a:t> &lt;-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lnta</a:t>
            </a:r>
            <a:r>
              <a:rPr lang="en-US" sz="2400" dirty="0">
                <a:solidFill>
                  <a:srgbClr val="FF0000"/>
                </a:solidFill>
                <a:effectLst>
                  <a:outerShdw blurRad="38100" dist="38100" dir="2700000" algn="tl">
                    <a:srgbClr val="000000">
                      <a:alpha val="43137"/>
                    </a:srgbClr>
                  </a:outerShdw>
                </a:effectLst>
              </a:rPr>
              <a:t> &lt;- </a:t>
            </a:r>
            <a:r>
              <a:rPr lang="en-US" sz="2400" dirty="0" err="1">
                <a:solidFill>
                  <a:srgbClr val="FF0000"/>
                </a:solidFill>
                <a:effectLst>
                  <a:outerShdw blurRad="38100" dist="38100" dir="2700000" algn="tl">
                    <a:srgbClr val="000000">
                      <a:alpha val="43137"/>
                    </a:srgbClr>
                  </a:outerShdw>
                </a:effectLst>
              </a:rPr>
              <a:t>lnsales</a:t>
            </a:r>
            <a:r>
              <a:rPr lang="en-US" sz="2400" dirty="0">
                <a:solidFill>
                  <a:srgbClr val="FF0000"/>
                </a:solidFill>
                <a:effectLst>
                  <a:outerShdw blurRad="38100" dist="38100" dir="2700000" algn="tl">
                    <a:srgbClr val="000000">
                      <a:alpha val="43137"/>
                    </a:srgbClr>
                  </a:outerShdw>
                </a:effectLst>
              </a:rPr>
              <a:t> </a:t>
            </a:r>
            <a:r>
              <a:rPr lang="en-US" sz="2400" dirty="0" err="1">
                <a:solidFill>
                  <a:srgbClr val="FF0000"/>
                </a:solidFill>
                <a:effectLst>
                  <a:outerShdw blurRad="38100" dist="38100" dir="2700000" algn="tl">
                    <a:srgbClr val="000000">
                      <a:alpha val="43137"/>
                    </a:srgbClr>
                  </a:outerShdw>
                </a:effectLst>
              </a:rPr>
              <a:t>ln_age</a:t>
            </a:r>
            <a:r>
              <a:rPr lang="en-US" sz="2400" dirty="0">
                <a:solidFill>
                  <a:srgbClr val="FF0000"/>
                </a:solidFill>
                <a:effectLst>
                  <a:outerShdw blurRad="38100" dist="38100" dir="2700000" algn="tl">
                    <a:srgbClr val="000000">
                      <a:alpha val="43137"/>
                    </a:srgbClr>
                  </a:outerShdw>
                </a:effectLst>
              </a:rPr>
              <a:t> listed) if miss==0</a:t>
            </a:r>
          </a:p>
          <a:p>
            <a:pPr eaLnBrk="1" hangingPunct="1">
              <a:lnSpc>
                <a:spcPct val="80000"/>
              </a:lnSpc>
            </a:pPr>
            <a:endParaRPr lang="en-US" dirty="0">
              <a:effectLst>
                <a:outerShdw blurRad="38100" dist="38100" dir="2700000" algn="tl">
                  <a:srgbClr val="000000">
                    <a:alpha val="43137"/>
                  </a:srgbClr>
                </a:outerShdw>
              </a:effectLst>
            </a:endParaRPr>
          </a:p>
          <a:p>
            <a:endParaRPr lang="en-US" dirty="0"/>
          </a:p>
        </p:txBody>
      </p:sp>
      <p:sp>
        <p:nvSpPr>
          <p:cNvPr id="4" name="Slide Number Placeholder 3">
            <a:extLst>
              <a:ext uri="{FF2B5EF4-FFF2-40B4-BE49-F238E27FC236}">
                <a16:creationId xmlns:a16="http://schemas.microsoft.com/office/drawing/2014/main" id="{2235773A-5156-5E77-4993-3F737D3B3A60}"/>
              </a:ext>
            </a:extLst>
          </p:cNvPr>
          <p:cNvSpPr>
            <a:spLocks noGrp="1"/>
          </p:cNvSpPr>
          <p:nvPr>
            <p:ph type="sldNum" sz="quarter" idx="12"/>
          </p:nvPr>
        </p:nvSpPr>
        <p:spPr/>
        <p:txBody>
          <a:bodyPr/>
          <a:lstStyle/>
          <a:p>
            <a:fld id="{02A20E7D-C2AC-4543-A422-43CE0FE19A5A}" type="slidenum">
              <a:rPr lang="en-US" smtClean="0"/>
              <a:pPr/>
              <a:t>8</a:t>
            </a:fld>
            <a:endParaRPr lang="en-US"/>
          </a:p>
        </p:txBody>
      </p:sp>
    </p:spTree>
    <p:extLst>
      <p:ext uri="{BB962C8B-B14F-4D97-AF65-F5344CB8AC3E}">
        <p14:creationId xmlns:p14="http://schemas.microsoft.com/office/powerpoint/2010/main" val="382045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1C4BAE-25BE-E557-C043-E287D21653B1}"/>
              </a:ext>
            </a:extLst>
          </p:cNvPr>
          <p:cNvSpPr>
            <a:spLocks noGrp="1"/>
          </p:cNvSpPr>
          <p:nvPr>
            <p:ph type="sldNum" sz="quarter" idx="12"/>
          </p:nvPr>
        </p:nvSpPr>
        <p:spPr/>
        <p:txBody>
          <a:bodyPr/>
          <a:lstStyle/>
          <a:p>
            <a:fld id="{02A20E7D-C2AC-4543-A422-43CE0FE19A5A}" type="slidenum">
              <a:rPr lang="en-US" smtClean="0"/>
              <a:pPr/>
              <a:t>9</a:t>
            </a:fld>
            <a:endParaRPr lang="en-US"/>
          </a:p>
        </p:txBody>
      </p:sp>
      <p:pic>
        <p:nvPicPr>
          <p:cNvPr id="6" name="Picture 5">
            <a:extLst>
              <a:ext uri="{FF2B5EF4-FFF2-40B4-BE49-F238E27FC236}">
                <a16:creationId xmlns:a16="http://schemas.microsoft.com/office/drawing/2014/main" id="{D0EB52EC-0979-418E-77D8-918EF5F5C944}"/>
              </a:ext>
            </a:extLst>
          </p:cNvPr>
          <p:cNvPicPr>
            <a:picLocks noChangeAspect="1"/>
          </p:cNvPicPr>
          <p:nvPr/>
        </p:nvPicPr>
        <p:blipFill>
          <a:blip r:embed="rId2"/>
          <a:stretch>
            <a:fillRect/>
          </a:stretch>
        </p:blipFill>
        <p:spPr>
          <a:xfrm>
            <a:off x="0" y="457200"/>
            <a:ext cx="4191000" cy="3480554"/>
          </a:xfrm>
          <a:prstGeom prst="rect">
            <a:avLst/>
          </a:prstGeom>
        </p:spPr>
      </p:pic>
      <p:pic>
        <p:nvPicPr>
          <p:cNvPr id="8" name="Picture 7">
            <a:extLst>
              <a:ext uri="{FF2B5EF4-FFF2-40B4-BE49-F238E27FC236}">
                <a16:creationId xmlns:a16="http://schemas.microsoft.com/office/drawing/2014/main" id="{669B6B84-3E53-C78F-FDF5-DD7B510CC38C}"/>
              </a:ext>
            </a:extLst>
          </p:cNvPr>
          <p:cNvPicPr>
            <a:picLocks noChangeAspect="1"/>
          </p:cNvPicPr>
          <p:nvPr/>
        </p:nvPicPr>
        <p:blipFill>
          <a:blip r:embed="rId3"/>
          <a:stretch>
            <a:fillRect/>
          </a:stretch>
        </p:blipFill>
        <p:spPr>
          <a:xfrm>
            <a:off x="4267199" y="23446"/>
            <a:ext cx="4724401" cy="6698029"/>
          </a:xfrm>
          <a:prstGeom prst="rect">
            <a:avLst/>
          </a:prstGeom>
        </p:spPr>
      </p:pic>
    </p:spTree>
    <p:extLst>
      <p:ext uri="{BB962C8B-B14F-4D97-AF65-F5344CB8AC3E}">
        <p14:creationId xmlns:p14="http://schemas.microsoft.com/office/powerpoint/2010/main" val="3566489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eb837340-1269-4455-90dd-36c8d591a3f8"/>
  <p:tag name="TPVERSION" val="6"/>
  <p:tag name="TPFULLVERSION" val="7.4.0.111"/>
  <p:tag name="PPTVERSION" val="16"/>
  <p:tag name="TPOS" val="2"/>
  <p:tag name="TPLASTSAVEVERSION" val="6.2 PC"/>
</p:tagLst>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80522</TotalTime>
  <Words>2353</Words>
  <Application>Microsoft Office PowerPoint</Application>
  <PresentationFormat>On-screen Show (4:3)</PresentationFormat>
  <Paragraphs>211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Book Antiqua</vt:lpstr>
      <vt:lpstr>Calibri</vt:lpstr>
      <vt:lpstr>Cambria Math</vt:lpstr>
      <vt:lpstr>Wingdings</vt:lpstr>
      <vt:lpstr>Ripple</vt:lpstr>
      <vt:lpstr>Path analysis</vt:lpstr>
      <vt:lpstr>SEM (sem)</vt:lpstr>
      <vt:lpstr>Example</vt:lpstr>
      <vt:lpstr>Example</vt:lpstr>
      <vt:lpstr>PowerPoint Presentation</vt:lpstr>
      <vt:lpstr>PowerPoint Presentation</vt:lpstr>
      <vt:lpstr>Path analysis</vt:lpstr>
      <vt:lpstr>Path analysis</vt:lpstr>
      <vt:lpstr>PowerPoint Presentation</vt:lpstr>
      <vt:lpstr>Path analysis</vt:lpstr>
      <vt:lpstr>Lennox and Payne-Mann (2023)</vt:lpstr>
      <vt:lpstr>Lennox and Payne-Mann (2023)</vt:lpstr>
      <vt:lpstr>Lennox and Payne-Mann (2023)</vt:lpstr>
      <vt:lpstr>Lennox and Payne-Mann (2023)</vt:lpstr>
      <vt:lpstr>Lennox and Payne-Mann (2023)</vt:lpstr>
      <vt:lpstr>Example</vt:lpstr>
      <vt:lpstr>PowerPoint Presentation</vt:lpstr>
      <vt:lpstr>PowerPoint Presentation</vt:lpstr>
      <vt:lpstr>Summary</vt:lpstr>
      <vt:lpstr>Summary</vt:lpstr>
      <vt:lpstr>PowerPoint Presentation</vt:lpstr>
      <vt:lpstr>Summary</vt:lpstr>
      <vt:lpstr>PowerPoint Presentation</vt:lpstr>
      <vt:lpstr>Literature survey</vt:lpstr>
      <vt:lpstr>How often is path analysis used?</vt:lpstr>
      <vt:lpstr>How often is path analysis used?</vt:lpstr>
      <vt:lpstr>Do studies use path analysis to draw causal inferences?</vt:lpstr>
      <vt:lpstr>Do studies assume uncorrelated or correlated errors?  </vt:lpstr>
      <vt:lpstr>An example</vt:lpstr>
      <vt:lpstr>Li et al. (2021)</vt:lpstr>
      <vt:lpstr>Li et al. (2021)</vt:lpstr>
      <vt:lpstr>PowerPoint Presentation</vt:lpstr>
      <vt:lpstr>Takeaway</vt:lpstr>
      <vt:lpstr>Over-identified systems</vt:lpstr>
      <vt:lpstr>LIML vs FIML</vt:lpstr>
      <vt:lpstr>2SLS vs LIML</vt:lpstr>
      <vt:lpstr>GMM</vt:lpstr>
      <vt:lpstr>Recommendations </vt:lpstr>
      <vt:lpstr>Recommendations </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perceptions of product market competition and their voluntary disclosures of sales</dc:title>
  <dc:creator>accl</dc:creator>
  <cp:lastModifiedBy>Lennox, Clive</cp:lastModifiedBy>
  <cp:revision>234</cp:revision>
  <dcterms:created xsi:type="dcterms:W3CDTF">2007-02-08T02:01:36Z</dcterms:created>
  <dcterms:modified xsi:type="dcterms:W3CDTF">2023-08-21T18:47:45Z</dcterms:modified>
</cp:coreProperties>
</file>